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</p:sldIdLst>
  <p:sldSz cy="6858000" cx="12192000"/>
  <p:notesSz cx="6858000" cy="9144000"/>
  <p:embeddedFontLst>
    <p:embeddedFont>
      <p:font typeface="Play"/>
      <p:regular r:id="rId15"/>
      <p:bold r:id="rId1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7" roundtripDataSignature="AMtx7mjWYMNleS6Hy31Phv4dYJVaMMQKw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font" Target="fonts/Play-regular.fntdata"/><Relationship Id="rId14" Type="http://schemas.openxmlformats.org/officeDocument/2006/relationships/slide" Target="slides/slide10.xml"/><Relationship Id="rId17" Type="http://customschemas.google.com/relationships/presentationmetadata" Target="metadata"/><Relationship Id="rId16" Type="http://schemas.openxmlformats.org/officeDocument/2006/relationships/font" Target="fonts/Play-bold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" name="Google Shape;95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" name="Google Shape;104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" name="Google Shape;118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" name="Google Shape;127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7" name="Google Shape;147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6" name="Google Shape;156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3" name="Google Shape;173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0" name="Google Shape;190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7" name="Google Shape;207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2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12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4" name="Google Shape;14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3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15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5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57575"/>
              </a:buClr>
              <a:buSzPts val="2400"/>
              <a:buNone/>
              <a:defRPr sz="2400">
                <a:solidFill>
                  <a:srgbClr val="757575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2000"/>
              <a:buNone/>
              <a:defRPr sz="2000">
                <a:solidFill>
                  <a:srgbClr val="757575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 sz="1800">
                <a:solidFill>
                  <a:srgbClr val="757575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9pPr>
          </a:lstStyle>
          <a:p/>
        </p:txBody>
      </p:sp>
      <p:sp>
        <p:nvSpPr>
          <p:cNvPr id="31" name="Google Shape;31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6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" name="Google Shape;37;p16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8" name="Google Shape;38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7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7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4" name="Google Shape;44;p17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5" name="Google Shape;45;p17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6" name="Google Shape;46;p17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7" name="Google Shape;47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9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9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19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58" name="Google Shape;58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20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0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5" name="Google Shape;65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1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2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2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2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2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2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2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2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2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  <a:defRPr b="0" i="0" sz="4400" u="none" cap="none" strike="noStrik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" name="Google Shape;9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" name="Google Shape;10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Relationship Id="rId4" Type="http://schemas.openxmlformats.org/officeDocument/2006/relationships/image" Target="../media/image6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" name="Google Shape;85;p1"/>
          <p:cNvSpPr txBox="1"/>
          <p:nvPr>
            <p:ph type="ctrTitle"/>
          </p:nvPr>
        </p:nvSpPr>
        <p:spPr>
          <a:xfrm>
            <a:off x="6194716" y="739978"/>
            <a:ext cx="5334930" cy="300414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</a:pPr>
            <a:r>
              <a:rPr lang="en-GB"/>
              <a:t>Race to the Isle of Wight</a:t>
            </a:r>
            <a:endParaRPr/>
          </a:p>
        </p:txBody>
      </p:sp>
      <p:sp>
        <p:nvSpPr>
          <p:cNvPr id="86" name="Google Shape;86;p1"/>
          <p:cNvSpPr/>
          <p:nvPr/>
        </p:nvSpPr>
        <p:spPr>
          <a:xfrm flipH="1">
            <a:off x="530529" y="1"/>
            <a:ext cx="1155142" cy="591009"/>
          </a:xfrm>
          <a:custGeom>
            <a:rect b="b" l="l" r="r" t="t"/>
            <a:pathLst>
              <a:path extrusionOk="0" h="591009" w="1155142">
                <a:moveTo>
                  <a:pt x="1355" y="0"/>
                </a:moveTo>
                <a:lnTo>
                  <a:pt x="1153787" y="0"/>
                </a:lnTo>
                <a:lnTo>
                  <a:pt x="1155142" y="13438"/>
                </a:lnTo>
                <a:cubicBezTo>
                  <a:pt x="1155142" y="332422"/>
                  <a:pt x="896555" y="591009"/>
                  <a:pt x="577571" y="591009"/>
                </a:cubicBezTo>
                <a:cubicBezTo>
                  <a:pt x="258587" y="591009"/>
                  <a:pt x="0" y="332422"/>
                  <a:pt x="0" y="1343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1"/>
          <p:cNvSpPr/>
          <p:nvPr/>
        </p:nvSpPr>
        <p:spPr>
          <a:xfrm flipH="1">
            <a:off x="4349052" y="0"/>
            <a:ext cx="1737401" cy="959536"/>
          </a:xfrm>
          <a:custGeom>
            <a:rect b="b" l="l" r="r" t="t"/>
            <a:pathLst>
              <a:path extrusionOk="0" h="959536" w="1737401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" name="Google Shape;88;p1"/>
          <p:cNvSpPr/>
          <p:nvPr/>
        </p:nvSpPr>
        <p:spPr>
          <a:xfrm flipH="1">
            <a:off x="0" y="2916245"/>
            <a:ext cx="159741" cy="552996"/>
          </a:xfrm>
          <a:custGeom>
            <a:rect b="b" l="l" r="r" t="t"/>
            <a:pathLst>
              <a:path extrusionOk="0" h="552996" w="159741">
                <a:moveTo>
                  <a:pt x="159741" y="0"/>
                </a:moveTo>
                <a:lnTo>
                  <a:pt x="159741" y="552996"/>
                </a:lnTo>
                <a:lnTo>
                  <a:pt x="141849" y="543285"/>
                </a:lnTo>
                <a:cubicBezTo>
                  <a:pt x="56268" y="485467"/>
                  <a:pt x="0" y="387554"/>
                  <a:pt x="0" y="276498"/>
                </a:cubicBezTo>
                <a:cubicBezTo>
                  <a:pt x="0" y="165443"/>
                  <a:pt x="56268" y="67529"/>
                  <a:pt x="141849" y="971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" name="Google Shape;89;p1"/>
          <p:cNvSpPr/>
          <p:nvPr/>
        </p:nvSpPr>
        <p:spPr>
          <a:xfrm flipH="1">
            <a:off x="0" y="5835649"/>
            <a:ext cx="1548180" cy="1022351"/>
          </a:xfrm>
          <a:custGeom>
            <a:rect b="b" l="l" r="r" t="t"/>
            <a:pathLst>
              <a:path extrusionOk="0" h="1022351" w="1548180">
                <a:moveTo>
                  <a:pt x="61913" y="0"/>
                </a:moveTo>
                <a:lnTo>
                  <a:pt x="1548180" y="0"/>
                </a:lnTo>
                <a:lnTo>
                  <a:pt x="1548180" y="123825"/>
                </a:lnTo>
                <a:lnTo>
                  <a:pt x="123825" y="123825"/>
                </a:lnTo>
                <a:lnTo>
                  <a:pt x="123825" y="1022351"/>
                </a:lnTo>
                <a:lnTo>
                  <a:pt x="0" y="1022351"/>
                </a:ln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" name="Google Shape;90;p1"/>
          <p:cNvSpPr/>
          <p:nvPr/>
        </p:nvSpPr>
        <p:spPr>
          <a:xfrm flipH="1">
            <a:off x="3697761" y="5717906"/>
            <a:ext cx="1771609" cy="1140095"/>
          </a:xfrm>
          <a:custGeom>
            <a:rect b="b" l="l" r="r" t="t"/>
            <a:pathLst>
              <a:path extrusionOk="0" h="1140095" w="1771609">
                <a:moveTo>
                  <a:pt x="1561721" y="763041"/>
                </a:moveTo>
                <a:cubicBezTo>
                  <a:pt x="1585506" y="760324"/>
                  <a:pt x="1609722" y="771249"/>
                  <a:pt x="1623024" y="792810"/>
                </a:cubicBezTo>
                <a:cubicBezTo>
                  <a:pt x="1656300" y="850065"/>
                  <a:pt x="1685920" y="909291"/>
                  <a:pt x="1711735" y="970132"/>
                </a:cubicBezTo>
                <a:lnTo>
                  <a:pt x="1771609" y="1140095"/>
                </a:lnTo>
                <a:lnTo>
                  <a:pt x="1637225" y="1140095"/>
                </a:lnTo>
                <a:lnTo>
                  <a:pt x="1594820" y="1019711"/>
                </a:lnTo>
                <a:cubicBezTo>
                  <a:pt x="1571072" y="963753"/>
                  <a:pt x="1543818" y="909282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45912" y="766367"/>
                  <a:pt x="1553792" y="763946"/>
                  <a:pt x="1561721" y="763041"/>
                </a:cubicBezTo>
                <a:close/>
                <a:moveTo>
                  <a:pt x="933455" y="161309"/>
                </a:moveTo>
                <a:cubicBezTo>
                  <a:pt x="941693" y="161855"/>
                  <a:pt x="949959" y="164025"/>
                  <a:pt x="957797" y="167970"/>
                </a:cubicBez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4290" y="172650"/>
                  <a:pt x="908742" y="159670"/>
                  <a:pt x="933455" y="161309"/>
                </a:cubicBezTo>
                <a:close/>
                <a:moveTo>
                  <a:pt x="256260" y="29"/>
                </a:moveTo>
                <a:cubicBezTo>
                  <a:pt x="322331" y="427"/>
                  <a:pt x="388378" y="4909"/>
                  <a:pt x="454020" y="13474"/>
                </a:cubicBezTo>
                <a:cubicBezTo>
                  <a:pt x="488793" y="17752"/>
                  <a:pt x="513514" y="49409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24093" y="3319"/>
                  <a:pt x="190189" y="-369"/>
                  <a:pt x="256260" y="29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Isle of Wight - Wikipedia" id="91" name="Google Shape;91;p1"/>
          <p:cNvPicPr preferRelativeResize="0"/>
          <p:nvPr/>
        </p:nvPicPr>
        <p:blipFill rotWithShape="1">
          <a:blip r:embed="rId3">
            <a:alphaModFix/>
          </a:blip>
          <a:srcRect b="2" l="17648" r="16104" t="0"/>
          <a:stretch/>
        </p:blipFill>
        <p:spPr>
          <a:xfrm>
            <a:off x="631840" y="598720"/>
            <a:ext cx="5178249" cy="5178249"/>
          </a:xfrm>
          <a:custGeom>
            <a:rect b="b" l="l" r="r" t="t"/>
            <a:pathLst>
              <a:path extrusionOk="0" h="3741748" w="3741748">
                <a:moveTo>
                  <a:pt x="1870874" y="0"/>
                </a:moveTo>
                <a:cubicBezTo>
                  <a:pt x="2904129" y="0"/>
                  <a:pt x="3741748" y="837619"/>
                  <a:pt x="3741748" y="1870874"/>
                </a:cubicBezTo>
                <a:cubicBezTo>
                  <a:pt x="3741748" y="2904129"/>
                  <a:pt x="2904129" y="3741748"/>
                  <a:pt x="1870874" y="3741748"/>
                </a:cubicBezTo>
                <a:cubicBezTo>
                  <a:pt x="837619" y="3741748"/>
                  <a:pt x="0" y="2904129"/>
                  <a:pt x="0" y="1870874"/>
                </a:cubicBezTo>
                <a:cubicBezTo>
                  <a:pt x="0" y="837619"/>
                  <a:pt x="837619" y="0"/>
                  <a:pt x="1870874" y="0"/>
                </a:cubicBezTo>
                <a:close/>
              </a:path>
            </a:pathLst>
          </a:custGeom>
          <a:noFill/>
          <a:ln>
            <a:noFill/>
          </a:ln>
        </p:spPr>
      </p:pic>
      <p:sp>
        <p:nvSpPr>
          <p:cNvPr id="92" name="Google Shape;92;p1"/>
          <p:cNvSpPr/>
          <p:nvPr/>
        </p:nvSpPr>
        <p:spPr>
          <a:xfrm flipH="1">
            <a:off x="4520513" y="6258756"/>
            <a:ext cx="1565940" cy="599245"/>
          </a:xfrm>
          <a:custGeom>
            <a:rect b="b" l="l" r="r" t="t"/>
            <a:pathLst>
              <a:path extrusionOk="0" h="599245" w="1565940">
                <a:moveTo>
                  <a:pt x="782970" y="0"/>
                </a:moveTo>
                <a:cubicBezTo>
                  <a:pt x="1117910" y="0"/>
                  <a:pt x="1405287" y="198118"/>
                  <a:pt x="1528042" y="480469"/>
                </a:cubicBezTo>
                <a:lnTo>
                  <a:pt x="1565940" y="599245"/>
                </a:lnTo>
                <a:lnTo>
                  <a:pt x="0" y="599245"/>
                </a:lnTo>
                <a:lnTo>
                  <a:pt x="37898" y="480469"/>
                </a:lnTo>
                <a:cubicBezTo>
                  <a:pt x="160653" y="198118"/>
                  <a:pt x="448030" y="0"/>
                  <a:pt x="78297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98" name="Google Shape;98;p2"/>
          <p:cNvSpPr/>
          <p:nvPr/>
        </p:nvSpPr>
        <p:spPr>
          <a:xfrm flipH="1">
            <a:off x="2212206" y="0"/>
            <a:ext cx="2529723" cy="6858000"/>
          </a:xfrm>
          <a:custGeom>
            <a:rect b="b" l="l" r="r" t="t"/>
            <a:pathLst>
              <a:path extrusionOk="0" h="6858000" w="2529723">
                <a:moveTo>
                  <a:pt x="1258269" y="0"/>
                </a:moveTo>
                <a:lnTo>
                  <a:pt x="1275627" y="0"/>
                </a:lnTo>
                <a:lnTo>
                  <a:pt x="1302560" y="24338"/>
                </a:lnTo>
                <a:cubicBezTo>
                  <a:pt x="2156831" y="855667"/>
                  <a:pt x="2590622" y="2191755"/>
                  <a:pt x="2522825" y="3678515"/>
                </a:cubicBezTo>
                <a:cubicBezTo>
                  <a:pt x="2459072" y="5076606"/>
                  <a:pt x="1519830" y="5692656"/>
                  <a:pt x="557500" y="6451411"/>
                </a:cubicBezTo>
                <a:cubicBezTo>
                  <a:pt x="382255" y="6589587"/>
                  <a:pt x="208689" y="6724853"/>
                  <a:pt x="32482" y="6849373"/>
                </a:cubicBezTo>
                <a:lnTo>
                  <a:pt x="19531" y="6858000"/>
                </a:lnTo>
                <a:lnTo>
                  <a:pt x="0" y="6858000"/>
                </a:lnTo>
                <a:lnTo>
                  <a:pt x="14202" y="6848540"/>
                </a:lnTo>
                <a:cubicBezTo>
                  <a:pt x="190409" y="6724020"/>
                  <a:pt x="363976" y="6588754"/>
                  <a:pt x="539221" y="6450578"/>
                </a:cubicBezTo>
                <a:cubicBezTo>
                  <a:pt x="1501550" y="5691822"/>
                  <a:pt x="2440792" y="5075773"/>
                  <a:pt x="2504546" y="3677682"/>
                </a:cubicBezTo>
                <a:cubicBezTo>
                  <a:pt x="2572343" y="2190921"/>
                  <a:pt x="2138551" y="854834"/>
                  <a:pt x="1284280" y="23504"/>
                </a:cubicBezTo>
                <a:close/>
              </a:path>
            </a:pathLst>
          </a:custGeom>
          <a:solidFill>
            <a:srgbClr val="FFFFFF">
              <a:alpha val="49803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99" name="Google Shape;99;p2"/>
          <p:cNvSpPr/>
          <p:nvPr/>
        </p:nvSpPr>
        <p:spPr>
          <a:xfrm flipH="1">
            <a:off x="2417551" y="0"/>
            <a:ext cx="2536434" cy="6858000"/>
          </a:xfrm>
          <a:custGeom>
            <a:rect b="b" l="l" r="r" t="t"/>
            <a:pathLst>
              <a:path extrusionOk="0" h="6858000" w="2536434">
                <a:moveTo>
                  <a:pt x="879731" y="0"/>
                </a:moveTo>
                <a:lnTo>
                  <a:pt x="913411" y="0"/>
                </a:lnTo>
                <a:lnTo>
                  <a:pt x="935535" y="14997"/>
                </a:lnTo>
                <a:cubicBezTo>
                  <a:pt x="1962698" y="754641"/>
                  <a:pt x="2536434" y="2093192"/>
                  <a:pt x="2536434" y="3621656"/>
                </a:cubicBezTo>
                <a:cubicBezTo>
                  <a:pt x="2536434" y="4969131"/>
                  <a:pt x="1607709" y="5602839"/>
                  <a:pt x="662084" y="6374814"/>
                </a:cubicBezTo>
                <a:cubicBezTo>
                  <a:pt x="489881" y="6515397"/>
                  <a:pt x="319254" y="6653108"/>
                  <a:pt x="145436" y="6780599"/>
                </a:cubicBezTo>
                <a:lnTo>
                  <a:pt x="33680" y="6858000"/>
                </a:lnTo>
                <a:lnTo>
                  <a:pt x="0" y="6858000"/>
                </a:lnTo>
                <a:lnTo>
                  <a:pt x="111756" y="6780599"/>
                </a:lnTo>
                <a:cubicBezTo>
                  <a:pt x="285574" y="6653108"/>
                  <a:pt x="456201" y="6515397"/>
                  <a:pt x="628404" y="6374814"/>
                </a:cubicBezTo>
                <a:cubicBezTo>
                  <a:pt x="1574029" y="5602839"/>
                  <a:pt x="2502754" y="4969131"/>
                  <a:pt x="2502754" y="3621656"/>
                </a:cubicBezTo>
                <a:cubicBezTo>
                  <a:pt x="2502754" y="2093192"/>
                  <a:pt x="1929018" y="754641"/>
                  <a:pt x="901855" y="14997"/>
                </a:cubicBezTo>
                <a:close/>
              </a:path>
            </a:pathLst>
          </a:custGeom>
          <a:solidFill>
            <a:srgbClr val="FFFFFF">
              <a:alpha val="49803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descr="A map of england with red arrow pointing to the english channel&#10;&#10;Description automatically generated" id="100" name="Google Shape;100;p2"/>
          <p:cNvPicPr preferRelativeResize="0"/>
          <p:nvPr/>
        </p:nvPicPr>
        <p:blipFill rotWithShape="1">
          <a:blip r:embed="rId3">
            <a:alphaModFix/>
          </a:blip>
          <a:srcRect b="666" l="0" r="0" t="4191"/>
          <a:stretch/>
        </p:blipFill>
        <p:spPr>
          <a:xfrm>
            <a:off x="2644776" y="10"/>
            <a:ext cx="9547224" cy="6857990"/>
          </a:xfrm>
          <a:custGeom>
            <a:rect b="b" l="l" r="r" t="t"/>
            <a:pathLst>
              <a:path extrusionOk="0" h="6858000" w="9547224">
                <a:moveTo>
                  <a:pt x="1623023" y="0"/>
                </a:moveTo>
                <a:lnTo>
                  <a:pt x="2716256" y="0"/>
                </a:lnTo>
                <a:lnTo>
                  <a:pt x="3032455" y="0"/>
                </a:lnTo>
                <a:lnTo>
                  <a:pt x="3496422" y="0"/>
                </a:lnTo>
                <a:lnTo>
                  <a:pt x="5205951" y="0"/>
                </a:lnTo>
                <a:lnTo>
                  <a:pt x="9547224" y="0"/>
                </a:lnTo>
                <a:lnTo>
                  <a:pt x="9547224" y="6858000"/>
                </a:lnTo>
                <a:lnTo>
                  <a:pt x="5205951" y="6858000"/>
                </a:lnTo>
                <a:lnTo>
                  <a:pt x="3496422" y="6858000"/>
                </a:lnTo>
                <a:lnTo>
                  <a:pt x="3032455" y="6858000"/>
                </a:lnTo>
                <a:lnTo>
                  <a:pt x="2716256" y="6858000"/>
                </a:lnTo>
                <a:lnTo>
                  <a:pt x="2502754" y="6858000"/>
                </a:lnTo>
                <a:lnTo>
                  <a:pt x="2390998" y="6780599"/>
                </a:lnTo>
                <a:cubicBezTo>
                  <a:pt x="2217180" y="6653108"/>
                  <a:pt x="2046553" y="6515397"/>
                  <a:pt x="1874350" y="6374814"/>
                </a:cubicBezTo>
                <a:cubicBezTo>
                  <a:pt x="928725" y="5602839"/>
                  <a:pt x="0" y="4969131"/>
                  <a:pt x="0" y="3621656"/>
                </a:cubicBezTo>
                <a:cubicBezTo>
                  <a:pt x="0" y="2093192"/>
                  <a:pt x="573736" y="754641"/>
                  <a:pt x="1600899" y="14997"/>
                </a:cubicBezTo>
                <a:close/>
              </a:path>
            </a:pathLst>
          </a:custGeom>
          <a:noFill/>
          <a:ln>
            <a:noFill/>
          </a:ln>
        </p:spPr>
      </p:pic>
      <p:sp>
        <p:nvSpPr>
          <p:cNvPr id="101" name="Google Shape;101;p2"/>
          <p:cNvSpPr/>
          <p:nvPr/>
        </p:nvSpPr>
        <p:spPr>
          <a:xfrm flipH="1">
            <a:off x="2644774" y="0"/>
            <a:ext cx="2756893" cy="6858000"/>
          </a:xfrm>
          <a:custGeom>
            <a:rect b="b" l="l" r="r" t="t"/>
            <a:pathLst>
              <a:path extrusionOk="0" h="6858000" w="2756893">
                <a:moveTo>
                  <a:pt x="1133870" y="0"/>
                </a:moveTo>
                <a:lnTo>
                  <a:pt x="898082" y="0"/>
                </a:lnTo>
                <a:lnTo>
                  <a:pt x="920668" y="14997"/>
                </a:lnTo>
                <a:cubicBezTo>
                  <a:pt x="1969257" y="754641"/>
                  <a:pt x="2554961" y="2093192"/>
                  <a:pt x="2554961" y="3621656"/>
                </a:cubicBezTo>
                <a:cubicBezTo>
                  <a:pt x="2554961" y="4969131"/>
                  <a:pt x="1606863" y="5602839"/>
                  <a:pt x="641513" y="6374814"/>
                </a:cubicBezTo>
                <a:cubicBezTo>
                  <a:pt x="465717" y="6515397"/>
                  <a:pt x="291531" y="6653108"/>
                  <a:pt x="114086" y="6780599"/>
                </a:cubicBezTo>
                <a:lnTo>
                  <a:pt x="0" y="6858000"/>
                </a:lnTo>
                <a:lnTo>
                  <a:pt x="40637" y="6858000"/>
                </a:lnTo>
                <a:lnTo>
                  <a:pt x="254139" y="6858000"/>
                </a:lnTo>
                <a:lnTo>
                  <a:pt x="365895" y="6780599"/>
                </a:lnTo>
                <a:cubicBezTo>
                  <a:pt x="539713" y="6653108"/>
                  <a:pt x="710340" y="6515397"/>
                  <a:pt x="882543" y="6374814"/>
                </a:cubicBezTo>
                <a:cubicBezTo>
                  <a:pt x="1828168" y="5602839"/>
                  <a:pt x="2756893" y="4969131"/>
                  <a:pt x="2756893" y="3621656"/>
                </a:cubicBezTo>
                <a:cubicBezTo>
                  <a:pt x="2756893" y="2093192"/>
                  <a:pt x="2183157" y="754641"/>
                  <a:pt x="1155994" y="14997"/>
                </a:cubicBez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3"/>
          <p:cNvSpPr/>
          <p:nvPr/>
        </p:nvSpPr>
        <p:spPr>
          <a:xfrm>
            <a:off x="0" y="8313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" name="Google Shape;107;p3"/>
          <p:cNvSpPr txBox="1"/>
          <p:nvPr>
            <p:ph type="title"/>
          </p:nvPr>
        </p:nvSpPr>
        <p:spPr>
          <a:xfrm>
            <a:off x="479394" y="1070800"/>
            <a:ext cx="3939688" cy="558312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Play"/>
              <a:buNone/>
            </a:pPr>
            <a:r>
              <a:rPr lang="en-GB" sz="8000"/>
              <a:t>Rules of the race</a:t>
            </a:r>
            <a:endParaRPr/>
          </a:p>
        </p:txBody>
      </p:sp>
      <p:cxnSp>
        <p:nvCxnSpPr>
          <p:cNvPr id="108" name="Google Shape;108;p3"/>
          <p:cNvCxnSpPr/>
          <p:nvPr/>
        </p:nvCxnSpPr>
        <p:spPr>
          <a:xfrm>
            <a:off x="4728053" y="1132114"/>
            <a:ext cx="0" cy="5717573"/>
          </a:xfrm>
          <a:prstGeom prst="straightConnector1">
            <a:avLst/>
          </a:prstGeom>
          <a:noFill/>
          <a:ln cap="sq" cmpd="sng" w="25400">
            <a:solidFill>
              <a:schemeClr val="accent1"/>
            </a:solidFill>
            <a:prstDash val="solid"/>
            <a:bevel/>
            <a:headEnd len="sm" w="sm" type="none"/>
            <a:tailEnd len="sm" w="sm" type="none"/>
          </a:ln>
        </p:spPr>
      </p:cxnSp>
      <p:grpSp>
        <p:nvGrpSpPr>
          <p:cNvPr id="109" name="Google Shape;109;p3"/>
          <p:cNvGrpSpPr/>
          <p:nvPr/>
        </p:nvGrpSpPr>
        <p:grpSpPr>
          <a:xfrm>
            <a:off x="5108535" y="1135143"/>
            <a:ext cx="6245265" cy="5460660"/>
            <a:chOff x="0" y="64343"/>
            <a:chExt cx="6245265" cy="5460660"/>
          </a:xfrm>
        </p:grpSpPr>
        <p:sp>
          <p:nvSpPr>
            <p:cNvPr id="110" name="Google Shape;110;p3"/>
            <p:cNvSpPr/>
            <p:nvPr/>
          </p:nvSpPr>
          <p:spPr>
            <a:xfrm>
              <a:off x="0" y="64343"/>
              <a:ext cx="6245265" cy="1776060"/>
            </a:xfrm>
            <a:prstGeom prst="roundRect">
              <a:avLst>
                <a:gd fmla="val 16667" name="adj"/>
              </a:avLst>
            </a:prstGeom>
            <a:solidFill>
              <a:srgbClr val="E97131"/>
            </a:solidFill>
            <a:ln cap="flat" cmpd="sng" w="1905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" name="Google Shape;111;p3"/>
            <p:cNvSpPr txBox="1"/>
            <p:nvPr/>
          </p:nvSpPr>
          <p:spPr>
            <a:xfrm>
              <a:off x="86700" y="151043"/>
              <a:ext cx="6071865" cy="160266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87625" lIns="87625" spcFirstLastPara="1" rIns="87625" wrap="square" tIns="876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300"/>
                <a:buFont typeface="Arial"/>
                <a:buNone/>
              </a:pPr>
              <a:r>
                <a:rPr lang="en-GB" sz="23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You will be starting from Farnham and travelling to a final day one location. On Day 2 you may leave from your accommodation at 08:00AM to catch a ferry.</a:t>
              </a:r>
              <a:endParaRPr sz="23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2" name="Google Shape;112;p3"/>
            <p:cNvSpPr/>
            <p:nvPr/>
          </p:nvSpPr>
          <p:spPr>
            <a:xfrm>
              <a:off x="0" y="1906643"/>
              <a:ext cx="6245265" cy="1776060"/>
            </a:xfrm>
            <a:prstGeom prst="roundRect">
              <a:avLst>
                <a:gd fmla="val 16667" name="adj"/>
              </a:avLst>
            </a:prstGeom>
            <a:solidFill>
              <a:srgbClr val="8CAF1D"/>
            </a:solidFill>
            <a:ln cap="flat" cmpd="sng" w="1905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" name="Google Shape;113;p3"/>
            <p:cNvSpPr txBox="1"/>
            <p:nvPr/>
          </p:nvSpPr>
          <p:spPr>
            <a:xfrm>
              <a:off x="86700" y="1993343"/>
              <a:ext cx="6071865" cy="160266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87625" lIns="87625" spcFirstLastPara="1" rIns="87625" wrap="square" tIns="876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300"/>
                <a:buFont typeface="Arial"/>
                <a:buNone/>
              </a:pPr>
              <a:r>
                <a:rPr lang="en-GB" sz="23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You will be able to travel by bus, train and ferry. Taxies can be used as a last resort if it is essential due to safety.</a:t>
              </a:r>
              <a:endParaRPr sz="23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" name="Google Shape;114;p3"/>
            <p:cNvSpPr/>
            <p:nvPr/>
          </p:nvSpPr>
          <p:spPr>
            <a:xfrm>
              <a:off x="0" y="3748943"/>
              <a:ext cx="6245265" cy="1776060"/>
            </a:xfrm>
            <a:prstGeom prst="roundRect">
              <a:avLst>
                <a:gd fmla="val 16667" name="adj"/>
              </a:avLst>
            </a:prstGeom>
            <a:solidFill>
              <a:srgbClr val="186923"/>
            </a:solidFill>
            <a:ln cap="flat" cmpd="sng" w="1905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" name="Google Shape;115;p3"/>
            <p:cNvSpPr txBox="1"/>
            <p:nvPr/>
          </p:nvSpPr>
          <p:spPr>
            <a:xfrm>
              <a:off x="86700" y="3835643"/>
              <a:ext cx="6071865" cy="160266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87625" lIns="87625" spcFirstLastPara="1" rIns="87625" wrap="square" tIns="876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300"/>
                <a:buFont typeface="Arial"/>
                <a:buNone/>
              </a:pPr>
              <a:r>
                <a:rPr lang="en-GB" sz="23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You have a budget of £</a:t>
              </a:r>
              <a:r>
                <a:rPr lang="en-GB" sz="2300">
                  <a:solidFill>
                    <a:schemeClr val="lt1"/>
                  </a:solidFill>
                </a:rPr>
                <a:t>200</a:t>
              </a:r>
              <a:r>
                <a:rPr lang="en-GB" sz="23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 to cover all food, accommodation and travel.</a:t>
              </a:r>
              <a:endParaRPr sz="23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4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" name="Google Shape;121;p4"/>
          <p:cNvSpPr txBox="1"/>
          <p:nvPr>
            <p:ph type="title"/>
          </p:nvPr>
        </p:nvSpPr>
        <p:spPr>
          <a:xfrm>
            <a:off x="838201" y="365125"/>
            <a:ext cx="3816095" cy="19380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en-GB"/>
              <a:t>Final location</a:t>
            </a:r>
            <a:endParaRPr/>
          </a:p>
        </p:txBody>
      </p:sp>
      <p:sp>
        <p:nvSpPr>
          <p:cNvPr id="122" name="Google Shape;122;p4"/>
          <p:cNvSpPr txBox="1"/>
          <p:nvPr>
            <p:ph idx="1" type="body"/>
          </p:nvPr>
        </p:nvSpPr>
        <p:spPr>
          <a:xfrm>
            <a:off x="838201" y="2482589"/>
            <a:ext cx="3816096" cy="36943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b="0" i="0" lang="en-GB" sz="2000">
                <a:latin typeface="Arial"/>
                <a:ea typeface="Arial"/>
                <a:cs typeface="Arial"/>
                <a:sym typeface="Arial"/>
              </a:rPr>
              <a:t>The Needles Chair Lift station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 sz="2000"/>
          </a:p>
        </p:txBody>
      </p:sp>
      <p:pic>
        <p:nvPicPr>
          <p:cNvPr descr="A map of the world&#10;&#10;Description automatically generated" id="123" name="Google Shape;123;p4"/>
          <p:cNvPicPr preferRelativeResize="0"/>
          <p:nvPr/>
        </p:nvPicPr>
        <p:blipFill rotWithShape="1">
          <a:blip r:embed="rId3">
            <a:alphaModFix/>
          </a:blip>
          <a:srcRect b="15156" l="0" r="-1" t="0"/>
          <a:stretch/>
        </p:blipFill>
        <p:spPr>
          <a:xfrm>
            <a:off x="4904316" y="-4"/>
            <a:ext cx="7287684" cy="3694372"/>
          </a:xfrm>
          <a:custGeom>
            <a:rect b="b" l="l" r="r" t="t"/>
            <a:pathLst>
              <a:path extrusionOk="0" h="3694372" w="7287684">
                <a:moveTo>
                  <a:pt x="1047969" y="0"/>
                </a:moveTo>
                <a:lnTo>
                  <a:pt x="7287684" y="0"/>
                </a:lnTo>
                <a:lnTo>
                  <a:pt x="7287684" y="814388"/>
                </a:lnTo>
                <a:lnTo>
                  <a:pt x="7287684" y="3694372"/>
                </a:lnTo>
                <a:lnTo>
                  <a:pt x="471411" y="3694372"/>
                </a:lnTo>
                <a:lnTo>
                  <a:pt x="470992" y="3686621"/>
                </a:lnTo>
                <a:cubicBezTo>
                  <a:pt x="458999" y="3642419"/>
                  <a:pt x="427907" y="3602236"/>
                  <a:pt x="376383" y="3554015"/>
                </a:cubicBezTo>
                <a:cubicBezTo>
                  <a:pt x="315976" y="3500438"/>
                  <a:pt x="255568" y="3454003"/>
                  <a:pt x="170288" y="3407569"/>
                </a:cubicBezTo>
                <a:cubicBezTo>
                  <a:pt x="365723" y="3382565"/>
                  <a:pt x="163181" y="3296841"/>
                  <a:pt x="230695" y="3243263"/>
                </a:cubicBezTo>
                <a:cubicBezTo>
                  <a:pt x="369276" y="3221831"/>
                  <a:pt x="479431" y="3393282"/>
                  <a:pt x="667759" y="3343275"/>
                </a:cubicBezTo>
                <a:cubicBezTo>
                  <a:pt x="440344" y="3196828"/>
                  <a:pt x="184501" y="3150393"/>
                  <a:pt x="17493" y="2953940"/>
                </a:cubicBezTo>
                <a:cubicBezTo>
                  <a:pt x="56580" y="2911078"/>
                  <a:pt x="95667" y="2953940"/>
                  <a:pt x="127647" y="2936081"/>
                </a:cubicBezTo>
                <a:cubicBezTo>
                  <a:pt x="127647" y="2925365"/>
                  <a:pt x="500751" y="2993232"/>
                  <a:pt x="522071" y="2714625"/>
                </a:cubicBezTo>
                <a:cubicBezTo>
                  <a:pt x="529178" y="2714625"/>
                  <a:pt x="536285" y="2714625"/>
                  <a:pt x="543391" y="2703909"/>
                </a:cubicBezTo>
                <a:cubicBezTo>
                  <a:pt x="582478" y="2664619"/>
                  <a:pt x="546945" y="2571750"/>
                  <a:pt x="610905" y="2564606"/>
                </a:cubicBezTo>
                <a:cubicBezTo>
                  <a:pt x="681973" y="2557462"/>
                  <a:pt x="749487" y="2525315"/>
                  <a:pt x="824107" y="2543175"/>
                </a:cubicBezTo>
                <a:cubicBezTo>
                  <a:pt x="880961" y="2557462"/>
                  <a:pt x="941368" y="2575322"/>
                  <a:pt x="1001776" y="2575322"/>
                </a:cubicBezTo>
                <a:cubicBezTo>
                  <a:pt x="1065736" y="2575322"/>
                  <a:pt x="1154570" y="2696766"/>
                  <a:pt x="1193658" y="2536031"/>
                </a:cubicBezTo>
                <a:cubicBezTo>
                  <a:pt x="1193658" y="2528888"/>
                  <a:pt x="1303812" y="2546747"/>
                  <a:pt x="1364219" y="2553891"/>
                </a:cubicBezTo>
                <a:cubicBezTo>
                  <a:pt x="1413966" y="2561035"/>
                  <a:pt x="1474374" y="2593181"/>
                  <a:pt x="1509907" y="2528888"/>
                </a:cubicBezTo>
                <a:cubicBezTo>
                  <a:pt x="1527674" y="2489596"/>
                  <a:pt x="1442393" y="2418159"/>
                  <a:pt x="1367772" y="2411015"/>
                </a:cubicBezTo>
                <a:cubicBezTo>
                  <a:pt x="1300259" y="2403872"/>
                  <a:pt x="1232745" y="2396728"/>
                  <a:pt x="1168784" y="2411015"/>
                </a:cubicBezTo>
                <a:cubicBezTo>
                  <a:pt x="1090610" y="2428875"/>
                  <a:pt x="1047969" y="2400300"/>
                  <a:pt x="1026649" y="2336007"/>
                </a:cubicBezTo>
                <a:cubicBezTo>
                  <a:pt x="1001776" y="2268141"/>
                  <a:pt x="955582" y="2232422"/>
                  <a:pt x="891621" y="2200275"/>
                </a:cubicBezTo>
                <a:cubicBezTo>
                  <a:pt x="735273" y="2121694"/>
                  <a:pt x="586032" y="2028825"/>
                  <a:pt x="415470" y="1982390"/>
                </a:cubicBezTo>
                <a:cubicBezTo>
                  <a:pt x="383490" y="1975246"/>
                  <a:pt x="344403" y="1960959"/>
                  <a:pt x="330189" y="1900238"/>
                </a:cubicBezTo>
                <a:cubicBezTo>
                  <a:pt x="792127" y="1993106"/>
                  <a:pt x="1211424" y="2232422"/>
                  <a:pt x="1687576" y="2218135"/>
                </a:cubicBezTo>
                <a:cubicBezTo>
                  <a:pt x="1559654" y="2143125"/>
                  <a:pt x="1406860" y="2139554"/>
                  <a:pt x="1268278" y="2085975"/>
                </a:cubicBezTo>
                <a:cubicBezTo>
                  <a:pt x="1367772" y="2046685"/>
                  <a:pt x="1460160" y="2089547"/>
                  <a:pt x="1552548" y="2110978"/>
                </a:cubicBezTo>
                <a:cubicBezTo>
                  <a:pt x="1630722" y="2128837"/>
                  <a:pt x="1701789" y="2132410"/>
                  <a:pt x="1708896" y="2021681"/>
                </a:cubicBezTo>
                <a:cubicBezTo>
                  <a:pt x="1708896" y="2010965"/>
                  <a:pt x="1708896" y="2003821"/>
                  <a:pt x="1708896" y="1993106"/>
                </a:cubicBezTo>
                <a:cubicBezTo>
                  <a:pt x="1680469" y="1946672"/>
                  <a:pt x="1641382" y="1925240"/>
                  <a:pt x="1591635" y="1910953"/>
                </a:cubicBezTo>
                <a:cubicBezTo>
                  <a:pt x="1563208" y="1903809"/>
                  <a:pt x="1524121" y="1889522"/>
                  <a:pt x="1524121" y="1857375"/>
                </a:cubicBezTo>
                <a:cubicBezTo>
                  <a:pt x="1527674" y="1735931"/>
                  <a:pt x="1431733" y="1700212"/>
                  <a:pt x="1339346" y="1664493"/>
                </a:cubicBezTo>
                <a:cubicBezTo>
                  <a:pt x="1389093" y="1603772"/>
                  <a:pt x="1431733" y="1646635"/>
                  <a:pt x="1470820" y="1643062"/>
                </a:cubicBezTo>
                <a:cubicBezTo>
                  <a:pt x="1495694" y="1639491"/>
                  <a:pt x="1520567" y="1635919"/>
                  <a:pt x="1520567" y="1603772"/>
                </a:cubicBezTo>
                <a:cubicBezTo>
                  <a:pt x="1520567" y="1578769"/>
                  <a:pt x="1509907" y="1546622"/>
                  <a:pt x="1485034" y="1546622"/>
                </a:cubicBezTo>
                <a:cubicBezTo>
                  <a:pt x="1328686" y="1543050"/>
                  <a:pt x="1239851" y="1371600"/>
                  <a:pt x="1076396" y="1371600"/>
                </a:cubicBezTo>
                <a:cubicBezTo>
                  <a:pt x="976902" y="1371600"/>
                  <a:pt x="1126144" y="1275159"/>
                  <a:pt x="1044416" y="1235869"/>
                </a:cubicBezTo>
                <a:cubicBezTo>
                  <a:pt x="1026649" y="1225153"/>
                  <a:pt x="1094163" y="1210866"/>
                  <a:pt x="1122590" y="1214437"/>
                </a:cubicBezTo>
                <a:cubicBezTo>
                  <a:pt x="1151017" y="1218009"/>
                  <a:pt x="1175891" y="1243013"/>
                  <a:pt x="1211424" y="1225153"/>
                </a:cubicBezTo>
                <a:cubicBezTo>
                  <a:pt x="1229191" y="1160860"/>
                  <a:pt x="1182997" y="1135856"/>
                  <a:pt x="1140357" y="1117997"/>
                </a:cubicBezTo>
                <a:cubicBezTo>
                  <a:pt x="1047969" y="1075135"/>
                  <a:pt x="955582" y="1025129"/>
                  <a:pt x="852534" y="1010841"/>
                </a:cubicBezTo>
                <a:cubicBezTo>
                  <a:pt x="817001" y="1007269"/>
                  <a:pt x="795680" y="989409"/>
                  <a:pt x="799234" y="953690"/>
                </a:cubicBezTo>
                <a:cubicBezTo>
                  <a:pt x="806340" y="907256"/>
                  <a:pt x="841874" y="921544"/>
                  <a:pt x="870301" y="925115"/>
                </a:cubicBezTo>
                <a:cubicBezTo>
                  <a:pt x="888068" y="928688"/>
                  <a:pt x="905835" y="939403"/>
                  <a:pt x="923602" y="914400"/>
                </a:cubicBezTo>
                <a:cubicBezTo>
                  <a:pt x="611794" y="724198"/>
                  <a:pt x="409919" y="684684"/>
                  <a:pt x="132090" y="589415"/>
                </a:cubicBezTo>
                <a:lnTo>
                  <a:pt x="31922" y="552917"/>
                </a:lnTo>
                <a:lnTo>
                  <a:pt x="26859" y="541335"/>
                </a:lnTo>
                <a:cubicBezTo>
                  <a:pt x="20137" y="534929"/>
                  <a:pt x="8953" y="532232"/>
                  <a:pt x="0" y="527681"/>
                </a:cubicBezTo>
                <a:cubicBezTo>
                  <a:pt x="5969" y="516305"/>
                  <a:pt x="7617" y="502963"/>
                  <a:pt x="17905" y="493550"/>
                </a:cubicBezTo>
                <a:cubicBezTo>
                  <a:pt x="23947" y="488022"/>
                  <a:pt x="35344" y="487159"/>
                  <a:pt x="44763" y="486724"/>
                </a:cubicBezTo>
                <a:lnTo>
                  <a:pt x="165722" y="483650"/>
                </a:lnTo>
                <a:lnTo>
                  <a:pt x="193385" y="498723"/>
                </a:lnTo>
                <a:cubicBezTo>
                  <a:pt x="210263" y="511671"/>
                  <a:pt x="227142" y="525066"/>
                  <a:pt x="315976" y="535781"/>
                </a:cubicBezTo>
                <a:cubicBezTo>
                  <a:pt x="401257" y="546497"/>
                  <a:pt x="479431" y="582216"/>
                  <a:pt x="575372" y="525066"/>
                </a:cubicBezTo>
                <a:cubicBezTo>
                  <a:pt x="639332" y="485775"/>
                  <a:pt x="742380" y="528637"/>
                  <a:pt x="820554" y="560785"/>
                </a:cubicBezTo>
                <a:cubicBezTo>
                  <a:pt x="884515" y="589360"/>
                  <a:pt x="948475" y="596503"/>
                  <a:pt x="1033756" y="560785"/>
                </a:cubicBezTo>
                <a:cubicBezTo>
                  <a:pt x="955582" y="539354"/>
                  <a:pt x="895175" y="521494"/>
                  <a:pt x="834767" y="507206"/>
                </a:cubicBezTo>
                <a:cubicBezTo>
                  <a:pt x="785020" y="496491"/>
                  <a:pt x="756593" y="471488"/>
                  <a:pt x="760147" y="417909"/>
                </a:cubicBezTo>
                <a:cubicBezTo>
                  <a:pt x="760147" y="389334"/>
                  <a:pt x="749487" y="350044"/>
                  <a:pt x="785020" y="335757"/>
                </a:cubicBezTo>
                <a:cubicBezTo>
                  <a:pt x="813447" y="321469"/>
                  <a:pt x="852534" y="335757"/>
                  <a:pt x="866748" y="360759"/>
                </a:cubicBezTo>
                <a:cubicBezTo>
                  <a:pt x="884515" y="407194"/>
                  <a:pt x="902281" y="450056"/>
                  <a:pt x="962689" y="453629"/>
                </a:cubicBezTo>
                <a:cubicBezTo>
                  <a:pt x="1044416" y="460771"/>
                  <a:pt x="998222" y="432197"/>
                  <a:pt x="984009" y="396478"/>
                </a:cubicBezTo>
                <a:cubicBezTo>
                  <a:pt x="969795" y="357188"/>
                  <a:pt x="1012436" y="346472"/>
                  <a:pt x="1040863" y="353615"/>
                </a:cubicBezTo>
                <a:cubicBezTo>
                  <a:pt x="1147464" y="385763"/>
                  <a:pt x="1257618" y="328613"/>
                  <a:pt x="1367772" y="375047"/>
                </a:cubicBezTo>
                <a:cubicBezTo>
                  <a:pt x="1339346" y="260747"/>
                  <a:pt x="1278938" y="210741"/>
                  <a:pt x="1151017" y="192881"/>
                </a:cubicBezTo>
                <a:cubicBezTo>
                  <a:pt x="1104823" y="189310"/>
                  <a:pt x="1055076" y="196453"/>
                  <a:pt x="1012436" y="164306"/>
                </a:cubicBezTo>
                <a:cubicBezTo>
                  <a:pt x="987562" y="146447"/>
                  <a:pt x="962689" y="125016"/>
                  <a:pt x="980456" y="89297"/>
                </a:cubicBezTo>
                <a:cubicBezTo>
                  <a:pt x="991116" y="64294"/>
                  <a:pt x="1019542" y="64294"/>
                  <a:pt x="1044416" y="71437"/>
                </a:cubicBezTo>
                <a:cubicBezTo>
                  <a:pt x="1147464" y="110728"/>
                  <a:pt x="1257618" y="121444"/>
                  <a:pt x="1364219" y="135731"/>
                </a:cubicBezTo>
                <a:cubicBezTo>
                  <a:pt x="1381986" y="139303"/>
                  <a:pt x="1399753" y="146447"/>
                  <a:pt x="1417520" y="110728"/>
                </a:cubicBezTo>
                <a:cubicBezTo>
                  <a:pt x="1293152" y="78581"/>
                  <a:pt x="1172337" y="35719"/>
                  <a:pt x="1047969" y="0"/>
                </a:cubicBezTo>
                <a:close/>
              </a:path>
            </a:pathLst>
          </a:custGeom>
          <a:noFill/>
          <a:ln>
            <a:noFill/>
          </a:ln>
        </p:spPr>
      </p:pic>
      <p:pic>
        <p:nvPicPr>
          <p:cNvPr descr="A cable car going over water&#10;&#10;Description automatically generated with medium confidence" id="124" name="Google Shape;124;p4"/>
          <p:cNvPicPr preferRelativeResize="0"/>
          <p:nvPr/>
        </p:nvPicPr>
        <p:blipFill rotWithShape="1">
          <a:blip r:embed="rId4">
            <a:alphaModFix/>
          </a:blip>
          <a:srcRect b="18231" l="0" r="0" t="0"/>
          <a:stretch/>
        </p:blipFill>
        <p:spPr>
          <a:xfrm>
            <a:off x="4726728" y="3802961"/>
            <a:ext cx="7472381" cy="3055043"/>
          </a:xfrm>
          <a:custGeom>
            <a:rect b="b" l="l" r="r" t="t"/>
            <a:pathLst>
              <a:path extrusionOk="0" h="3055043" w="7472381">
                <a:moveTo>
                  <a:pt x="638975" y="0"/>
                </a:moveTo>
                <a:lnTo>
                  <a:pt x="7472381" y="0"/>
                </a:lnTo>
                <a:lnTo>
                  <a:pt x="7472381" y="2579984"/>
                </a:lnTo>
                <a:lnTo>
                  <a:pt x="7472381" y="3055043"/>
                </a:lnTo>
                <a:lnTo>
                  <a:pt x="6992676" y="3055043"/>
                </a:lnTo>
                <a:lnTo>
                  <a:pt x="1946893" y="3055043"/>
                </a:lnTo>
                <a:cubicBezTo>
                  <a:pt x="1801205" y="2983605"/>
                  <a:pt x="1662624" y="2897880"/>
                  <a:pt x="1506276" y="2855018"/>
                </a:cubicBezTo>
                <a:cubicBezTo>
                  <a:pt x="1399675" y="2826443"/>
                  <a:pt x="1296627" y="2776437"/>
                  <a:pt x="1314394" y="2626417"/>
                </a:cubicBezTo>
                <a:cubicBezTo>
                  <a:pt x="1317947" y="2583555"/>
                  <a:pt x="1289520" y="2551409"/>
                  <a:pt x="1246880" y="2562124"/>
                </a:cubicBezTo>
                <a:cubicBezTo>
                  <a:pt x="1165153" y="2583555"/>
                  <a:pt x="1126065" y="2522833"/>
                  <a:pt x="1079872" y="2476399"/>
                </a:cubicBezTo>
                <a:cubicBezTo>
                  <a:pt x="998144" y="2394247"/>
                  <a:pt x="919970" y="2308520"/>
                  <a:pt x="788495" y="2294233"/>
                </a:cubicBezTo>
                <a:cubicBezTo>
                  <a:pt x="813369" y="2229939"/>
                  <a:pt x="856009" y="2237083"/>
                  <a:pt x="895097" y="2251371"/>
                </a:cubicBezTo>
                <a:cubicBezTo>
                  <a:pt x="998144" y="2287090"/>
                  <a:pt x="1101192" y="2326380"/>
                  <a:pt x="1204239" y="2362099"/>
                </a:cubicBezTo>
                <a:cubicBezTo>
                  <a:pt x="1271754" y="2383530"/>
                  <a:pt x="1339267" y="2415677"/>
                  <a:pt x="1428102" y="2390674"/>
                </a:cubicBezTo>
                <a:cubicBezTo>
                  <a:pt x="1349928" y="2262087"/>
                  <a:pt x="1218453" y="2237083"/>
                  <a:pt x="1111852" y="2197793"/>
                </a:cubicBezTo>
                <a:cubicBezTo>
                  <a:pt x="980377" y="2147787"/>
                  <a:pt x="902203" y="2054918"/>
                  <a:pt x="806262" y="1947762"/>
                </a:cubicBezTo>
                <a:cubicBezTo>
                  <a:pt x="902203" y="1919187"/>
                  <a:pt x="962610" y="1997768"/>
                  <a:pt x="1040785" y="1994196"/>
                </a:cubicBezTo>
                <a:cubicBezTo>
                  <a:pt x="1044338" y="1983480"/>
                  <a:pt x="1051445" y="1962049"/>
                  <a:pt x="1051445" y="1962049"/>
                </a:cubicBezTo>
                <a:cubicBezTo>
                  <a:pt x="923523" y="1904899"/>
                  <a:pt x="866670" y="1797743"/>
                  <a:pt x="845349" y="1665583"/>
                </a:cubicBezTo>
                <a:cubicBezTo>
                  <a:pt x="838243" y="1597718"/>
                  <a:pt x="792049" y="1576287"/>
                  <a:pt x="745855" y="1544140"/>
                </a:cubicBezTo>
                <a:cubicBezTo>
                  <a:pt x="589507" y="1433411"/>
                  <a:pt x="422499" y="1333399"/>
                  <a:pt x="291024" y="1183381"/>
                </a:cubicBezTo>
                <a:cubicBezTo>
                  <a:pt x="443819" y="1201239"/>
                  <a:pt x="564633" y="1301252"/>
                  <a:pt x="724535" y="1344115"/>
                </a:cubicBezTo>
                <a:cubicBezTo>
                  <a:pt x="596614" y="1179808"/>
                  <a:pt x="429605" y="1094083"/>
                  <a:pt x="276811" y="994071"/>
                </a:cubicBezTo>
                <a:cubicBezTo>
                  <a:pt x="205743" y="947637"/>
                  <a:pt x="141783" y="890486"/>
                  <a:pt x="60055" y="865484"/>
                </a:cubicBezTo>
                <a:cubicBezTo>
                  <a:pt x="31628" y="858340"/>
                  <a:pt x="-18119" y="840481"/>
                  <a:pt x="6755" y="790474"/>
                </a:cubicBezTo>
                <a:cubicBezTo>
                  <a:pt x="28075" y="747612"/>
                  <a:pt x="67162" y="761900"/>
                  <a:pt x="102696" y="772614"/>
                </a:cubicBezTo>
                <a:cubicBezTo>
                  <a:pt x="187976" y="801190"/>
                  <a:pt x="280364" y="801190"/>
                  <a:pt x="397625" y="801190"/>
                </a:cubicBezTo>
                <a:cubicBezTo>
                  <a:pt x="298131" y="665458"/>
                  <a:pt x="116909" y="708321"/>
                  <a:pt x="31628" y="565446"/>
                </a:cubicBezTo>
                <a:cubicBezTo>
                  <a:pt x="138229" y="540444"/>
                  <a:pt x="219957" y="590450"/>
                  <a:pt x="305237" y="601165"/>
                </a:cubicBezTo>
                <a:cubicBezTo>
                  <a:pt x="383412" y="611881"/>
                  <a:pt x="401178" y="586877"/>
                  <a:pt x="383412" y="508296"/>
                </a:cubicBezTo>
                <a:cubicBezTo>
                  <a:pt x="354985" y="386853"/>
                  <a:pt x="397625" y="326130"/>
                  <a:pt x="511333" y="358278"/>
                </a:cubicBezTo>
                <a:cubicBezTo>
                  <a:pt x="617934" y="390424"/>
                  <a:pt x="628594" y="343990"/>
                  <a:pt x="600167" y="276124"/>
                </a:cubicBezTo>
                <a:cubicBezTo>
                  <a:pt x="557527" y="176112"/>
                  <a:pt x="603720" y="97531"/>
                  <a:pt x="635701" y="11805"/>
                </a:cubicBezTo>
                <a:close/>
              </a:path>
            </a:pathLst>
          </a:cu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5"/>
          <p:cNvSpPr/>
          <p:nvPr/>
        </p:nvSpPr>
        <p:spPr>
          <a:xfrm>
            <a:off x="-1" y="0"/>
            <a:ext cx="12188952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0" name="Google Shape;130;p5"/>
          <p:cNvSpPr txBox="1"/>
          <p:nvPr>
            <p:ph type="title"/>
          </p:nvPr>
        </p:nvSpPr>
        <p:spPr>
          <a:xfrm>
            <a:off x="238909" y="326234"/>
            <a:ext cx="5780892" cy="8334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Play"/>
              <a:buNone/>
            </a:pPr>
            <a:r>
              <a:rPr lang="en-GB" sz="4000"/>
              <a:t>Day one route options</a:t>
            </a:r>
            <a:endParaRPr/>
          </a:p>
        </p:txBody>
      </p:sp>
      <p:grpSp>
        <p:nvGrpSpPr>
          <p:cNvPr id="131" name="Google Shape;131;p5"/>
          <p:cNvGrpSpPr/>
          <p:nvPr/>
        </p:nvGrpSpPr>
        <p:grpSpPr>
          <a:xfrm>
            <a:off x="7114727" y="1499968"/>
            <a:ext cx="4948726" cy="3702901"/>
            <a:chOff x="0" y="1157"/>
            <a:chExt cx="4948726" cy="3702901"/>
          </a:xfrm>
        </p:grpSpPr>
        <p:sp>
          <p:nvSpPr>
            <p:cNvPr id="132" name="Google Shape;132;p5"/>
            <p:cNvSpPr/>
            <p:nvPr/>
          </p:nvSpPr>
          <p:spPr>
            <a:xfrm>
              <a:off x="989745" y="1157"/>
              <a:ext cx="3958981" cy="1186827"/>
            </a:xfrm>
            <a:prstGeom prst="rect">
              <a:avLst/>
            </a:prstGeom>
            <a:gradFill>
              <a:gsLst>
                <a:gs pos="0">
                  <a:srgbClr val="EC8154"/>
                </a:gs>
                <a:gs pos="50000">
                  <a:srgbClr val="F16E27"/>
                </a:gs>
                <a:gs pos="100000">
                  <a:srgbClr val="DF5D18"/>
                </a:gs>
              </a:gsLst>
              <a:lin ang="5400000" scaled="0"/>
            </a:gradFill>
            <a:ln cap="flat" cmpd="sng" w="12700">
              <a:solidFill>
                <a:srgbClr val="E97131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57150" rotWithShape="0" algn="ctr" dir="5400000" dist="19050">
                <a:srgbClr val="000000">
                  <a:alpha val="62745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" name="Google Shape;133;p5"/>
            <p:cNvSpPr txBox="1"/>
            <p:nvPr/>
          </p:nvSpPr>
          <p:spPr>
            <a:xfrm>
              <a:off x="989745" y="1157"/>
              <a:ext cx="3958981" cy="118682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01450" lIns="76800" spcFirstLastPara="1" rIns="76800" wrap="square" tIns="30145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400"/>
                <a:buFont typeface="Arial"/>
                <a:buNone/>
              </a:pPr>
              <a:r>
                <a:rPr lang="en-GB" sz="24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Portsmouth</a:t>
              </a:r>
              <a:endParaRPr/>
            </a:p>
          </p:txBody>
        </p:sp>
        <p:sp>
          <p:nvSpPr>
            <p:cNvPr id="134" name="Google Shape;134;p5"/>
            <p:cNvSpPr/>
            <p:nvPr/>
          </p:nvSpPr>
          <p:spPr>
            <a:xfrm>
              <a:off x="0" y="1157"/>
              <a:ext cx="989745" cy="1186827"/>
            </a:xfrm>
            <a:prstGeom prst="rect">
              <a:avLst/>
            </a:prstGeom>
            <a:solidFill>
              <a:schemeClr val="lt1"/>
            </a:solidFill>
            <a:ln cap="flat" cmpd="sng" w="12700">
              <a:solidFill>
                <a:srgbClr val="E9713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" name="Google Shape;135;p5"/>
            <p:cNvSpPr txBox="1"/>
            <p:nvPr/>
          </p:nvSpPr>
          <p:spPr>
            <a:xfrm>
              <a:off x="0" y="1157"/>
              <a:ext cx="989745" cy="118682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17225" lIns="52350" spcFirstLastPara="1" rIns="52350" wrap="square" tIns="1172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Arial"/>
                <a:buNone/>
              </a:pPr>
              <a:r>
                <a:rPr lang="en-GB"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Route 1</a:t>
              </a:r>
              <a:endParaRPr/>
            </a:p>
          </p:txBody>
        </p:sp>
        <p:sp>
          <p:nvSpPr>
            <p:cNvPr id="136" name="Google Shape;136;p5"/>
            <p:cNvSpPr/>
            <p:nvPr/>
          </p:nvSpPr>
          <p:spPr>
            <a:xfrm>
              <a:off x="989745" y="1259194"/>
              <a:ext cx="3958981" cy="1186827"/>
            </a:xfrm>
            <a:prstGeom prst="rect">
              <a:avLst/>
            </a:prstGeom>
            <a:gradFill>
              <a:gsLst>
                <a:gs pos="0">
                  <a:srgbClr val="497D4C"/>
                </a:gs>
                <a:gs pos="50000">
                  <a:srgbClr val="116F1D"/>
                </a:gs>
                <a:gs pos="100000">
                  <a:srgbClr val="0B6417"/>
                </a:gs>
              </a:gsLst>
              <a:lin ang="5400000" scaled="0"/>
            </a:gradFill>
            <a:ln cap="flat" cmpd="sng" w="12700">
              <a:solidFill>
                <a:srgbClr val="176B22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57150" rotWithShape="0" algn="ctr" dir="5400000" dist="19050">
                <a:srgbClr val="000000">
                  <a:alpha val="62745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" name="Google Shape;137;p5"/>
            <p:cNvSpPr txBox="1"/>
            <p:nvPr/>
          </p:nvSpPr>
          <p:spPr>
            <a:xfrm>
              <a:off x="989745" y="1259194"/>
              <a:ext cx="3958981" cy="118682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01450" lIns="76800" spcFirstLastPara="1" rIns="76800" wrap="square" tIns="30145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400"/>
                <a:buFont typeface="Arial"/>
                <a:buNone/>
              </a:pPr>
              <a:r>
                <a:rPr lang="en-GB" sz="24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Southampton</a:t>
              </a:r>
              <a:endParaRPr/>
            </a:p>
          </p:txBody>
        </p:sp>
        <p:sp>
          <p:nvSpPr>
            <p:cNvPr id="138" name="Google Shape;138;p5"/>
            <p:cNvSpPr/>
            <p:nvPr/>
          </p:nvSpPr>
          <p:spPr>
            <a:xfrm>
              <a:off x="0" y="1259194"/>
              <a:ext cx="989745" cy="1186827"/>
            </a:xfrm>
            <a:prstGeom prst="rect">
              <a:avLst/>
            </a:prstGeom>
            <a:solidFill>
              <a:schemeClr val="lt1"/>
            </a:solidFill>
            <a:ln cap="flat" cmpd="sng" w="12700">
              <a:solidFill>
                <a:srgbClr val="176B2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" name="Google Shape;139;p5"/>
            <p:cNvSpPr txBox="1"/>
            <p:nvPr/>
          </p:nvSpPr>
          <p:spPr>
            <a:xfrm>
              <a:off x="0" y="1259194"/>
              <a:ext cx="989745" cy="118682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17225" lIns="52350" spcFirstLastPara="1" rIns="52350" wrap="square" tIns="1172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Arial"/>
                <a:buNone/>
              </a:pPr>
              <a:r>
                <a:rPr lang="en-GB"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Route 2</a:t>
              </a:r>
              <a:endParaRPr/>
            </a:p>
          </p:txBody>
        </p:sp>
        <p:sp>
          <p:nvSpPr>
            <p:cNvPr id="140" name="Google Shape;140;p5"/>
            <p:cNvSpPr/>
            <p:nvPr/>
          </p:nvSpPr>
          <p:spPr>
            <a:xfrm>
              <a:off x="989745" y="2517231"/>
              <a:ext cx="3958981" cy="1186827"/>
            </a:xfrm>
            <a:prstGeom prst="rect">
              <a:avLst/>
            </a:prstGeom>
            <a:gradFill>
              <a:gsLst>
                <a:gs pos="0">
                  <a:srgbClr val="47A9DE"/>
                </a:gs>
                <a:gs pos="50000">
                  <a:srgbClr val="00A2DF"/>
                </a:gs>
                <a:gs pos="100000">
                  <a:srgbClr val="0093CC"/>
                </a:gs>
              </a:gsLst>
              <a:lin ang="5400000" scaled="0"/>
            </a:gradFill>
            <a:ln cap="flat" cmpd="sng" w="12700">
              <a:solidFill>
                <a:srgbClr val="0C9ED5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57150" rotWithShape="0" algn="ctr" dir="5400000" dist="19050">
                <a:srgbClr val="000000">
                  <a:alpha val="62745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" name="Google Shape;141;p5"/>
            <p:cNvSpPr txBox="1"/>
            <p:nvPr/>
          </p:nvSpPr>
          <p:spPr>
            <a:xfrm>
              <a:off x="989745" y="2517231"/>
              <a:ext cx="3958981" cy="118682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01450" lIns="76800" spcFirstLastPara="1" rIns="76800" wrap="square" tIns="30145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400"/>
                <a:buFont typeface="Arial"/>
                <a:buNone/>
              </a:pPr>
              <a:r>
                <a:rPr lang="en-GB" sz="24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Lymington</a:t>
              </a:r>
              <a:endParaRPr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2" name="Google Shape;142;p5"/>
            <p:cNvSpPr/>
            <p:nvPr/>
          </p:nvSpPr>
          <p:spPr>
            <a:xfrm>
              <a:off x="0" y="2517231"/>
              <a:ext cx="989745" cy="1186827"/>
            </a:xfrm>
            <a:prstGeom prst="rect">
              <a:avLst/>
            </a:prstGeom>
            <a:solidFill>
              <a:schemeClr val="lt1"/>
            </a:solidFill>
            <a:ln cap="flat" cmpd="sng" w="12700">
              <a:solidFill>
                <a:srgbClr val="0C9ED5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" name="Google Shape;143;p5"/>
            <p:cNvSpPr txBox="1"/>
            <p:nvPr/>
          </p:nvSpPr>
          <p:spPr>
            <a:xfrm>
              <a:off x="0" y="2517231"/>
              <a:ext cx="989745" cy="118682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17225" lIns="52350" spcFirstLastPara="1" rIns="52350" wrap="square" tIns="1172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Arial"/>
                <a:buNone/>
              </a:pPr>
              <a:r>
                <a:rPr lang="en-GB"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Route 3</a:t>
              </a:r>
              <a:endParaRPr/>
            </a:p>
          </p:txBody>
        </p:sp>
      </p:grpSp>
      <p:pic>
        <p:nvPicPr>
          <p:cNvPr id="144" name="Google Shape;144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28546" y="1498811"/>
            <a:ext cx="6986181" cy="418070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A map of a city&#10;&#10;Description automatically generated" id="150" name="Google Shape;150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56975"/>
            <a:ext cx="7597666" cy="6344050"/>
          </a:xfrm>
          <a:custGeom>
            <a:rect b="b" l="l" r="r" t="t"/>
            <a:pathLst>
              <a:path extrusionOk="0" h="6857998" w="6094252">
                <a:moveTo>
                  <a:pt x="0" y="0"/>
                </a:moveTo>
                <a:lnTo>
                  <a:pt x="5898122" y="0"/>
                </a:lnTo>
                <a:cubicBezTo>
                  <a:pt x="6006442" y="0"/>
                  <a:pt x="6094252" y="87810"/>
                  <a:pt x="6094252" y="196130"/>
                </a:cubicBezTo>
                <a:lnTo>
                  <a:pt x="6094252" y="6661869"/>
                </a:lnTo>
                <a:cubicBezTo>
                  <a:pt x="6094252" y="6756649"/>
                  <a:pt x="6027023" y="6835726"/>
                  <a:pt x="5937649" y="6854015"/>
                </a:cubicBezTo>
                <a:lnTo>
                  <a:pt x="5898132" y="6857998"/>
                </a:lnTo>
                <a:lnTo>
                  <a:pt x="0" y="6857998"/>
                </a:lnTo>
                <a:close/>
              </a:path>
            </a:pathLst>
          </a:custGeom>
          <a:noFill/>
          <a:ln>
            <a:noFill/>
          </a:ln>
        </p:spPr>
      </p:pic>
      <p:sp>
        <p:nvSpPr>
          <p:cNvPr id="151" name="Google Shape;151;p6"/>
          <p:cNvSpPr/>
          <p:nvPr/>
        </p:nvSpPr>
        <p:spPr>
          <a:xfrm>
            <a:off x="8525836" y="775849"/>
            <a:ext cx="2987899" cy="2987899"/>
          </a:xfrm>
          <a:prstGeom prst="arc">
            <a:avLst>
              <a:gd fmla="val 14441841" name="adj1"/>
              <a:gd fmla="val 0" name="adj2"/>
            </a:avLst>
          </a:prstGeom>
          <a:noFill/>
          <a:ln cap="rnd" cmpd="sng" w="127000">
            <a:solidFill>
              <a:schemeClr val="accent4"/>
            </a:solidFill>
            <a:prstDash val="dash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p6"/>
          <p:cNvSpPr txBox="1"/>
          <p:nvPr>
            <p:ph type="title"/>
          </p:nvPr>
        </p:nvSpPr>
        <p:spPr>
          <a:xfrm>
            <a:off x="6417732" y="957715"/>
            <a:ext cx="5130798" cy="275041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</a:pPr>
            <a:r>
              <a:rPr lang="en-GB" sz="6000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Train routes</a:t>
            </a:r>
            <a:endParaRPr/>
          </a:p>
        </p:txBody>
      </p:sp>
      <p:sp>
        <p:nvSpPr>
          <p:cNvPr id="153" name="Google Shape;153;p6"/>
          <p:cNvSpPr/>
          <p:nvPr/>
        </p:nvSpPr>
        <p:spPr>
          <a:xfrm>
            <a:off x="11097079" y="5607717"/>
            <a:ext cx="513442" cy="499514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7"/>
          <p:cNvSpPr/>
          <p:nvPr/>
        </p:nvSpPr>
        <p:spPr>
          <a:xfrm>
            <a:off x="-1" y="0"/>
            <a:ext cx="12188952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9" name="Google Shape;159;p7"/>
          <p:cNvSpPr txBox="1"/>
          <p:nvPr>
            <p:ph type="title"/>
          </p:nvPr>
        </p:nvSpPr>
        <p:spPr>
          <a:xfrm>
            <a:off x="838200" y="557188"/>
            <a:ext cx="10515600" cy="113349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Play"/>
              <a:buNone/>
            </a:pPr>
            <a:r>
              <a:rPr lang="en-GB" sz="4000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Route 1 - </a:t>
            </a:r>
            <a:r>
              <a:rPr lang="en-GB" sz="4000"/>
              <a:t>Farnham</a:t>
            </a:r>
            <a:r>
              <a:rPr lang="en-GB" sz="4000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 &gt; Winchester &gt; Portsmouth</a:t>
            </a:r>
            <a:endParaRPr/>
          </a:p>
        </p:txBody>
      </p:sp>
      <p:grpSp>
        <p:nvGrpSpPr>
          <p:cNvPr id="160" name="Google Shape;160;p7"/>
          <p:cNvGrpSpPr/>
          <p:nvPr/>
        </p:nvGrpSpPr>
        <p:grpSpPr>
          <a:xfrm>
            <a:off x="838200" y="1964681"/>
            <a:ext cx="10515600" cy="4080781"/>
            <a:chOff x="0" y="135881"/>
            <a:chExt cx="10515600" cy="4080781"/>
          </a:xfrm>
        </p:grpSpPr>
        <p:sp>
          <p:nvSpPr>
            <p:cNvPr id="161" name="Google Shape;161;p7"/>
            <p:cNvSpPr/>
            <p:nvPr/>
          </p:nvSpPr>
          <p:spPr>
            <a:xfrm>
              <a:off x="0" y="135881"/>
              <a:ext cx="10515600" cy="540540"/>
            </a:xfrm>
            <a:prstGeom prst="roundRect">
              <a:avLst>
                <a:gd fmla="val 16667" name="adj"/>
              </a:avLst>
            </a:prstGeom>
            <a:solidFill>
              <a:srgbClr val="A02891"/>
            </a:solidFill>
            <a:ln cap="flat" cmpd="sng" w="1905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2" name="Google Shape;162;p7"/>
            <p:cNvSpPr txBox="1"/>
            <p:nvPr/>
          </p:nvSpPr>
          <p:spPr>
            <a:xfrm>
              <a:off x="26387" y="162268"/>
              <a:ext cx="10462826" cy="48776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83800" lIns="83800" spcFirstLastPara="1" rIns="83800" wrap="square" tIns="8380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200"/>
                <a:buFont typeface="Arial"/>
                <a:buNone/>
              </a:pPr>
              <a:r>
                <a:rPr lang="en-GB" sz="22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Pros:</a:t>
              </a:r>
              <a:endParaRPr sz="2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3" name="Google Shape;163;p7"/>
            <p:cNvSpPr/>
            <p:nvPr/>
          </p:nvSpPr>
          <p:spPr>
            <a:xfrm>
              <a:off x="0" y="676422"/>
              <a:ext cx="10515600" cy="1821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4" name="Google Shape;164;p7"/>
            <p:cNvSpPr txBox="1"/>
            <p:nvPr/>
          </p:nvSpPr>
          <p:spPr>
            <a:xfrm>
              <a:off x="0" y="676422"/>
              <a:ext cx="10515600" cy="1821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27925" lIns="333850" spcFirstLastPara="1" rIns="156450" wrap="square" tIns="27925">
              <a:noAutofit/>
            </a:bodyPr>
            <a:lstStyle/>
            <a:p>
              <a:pPr indent="-171450" lvl="1" marL="17145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700"/>
                <a:buFont typeface="Arial"/>
                <a:buChar char="•"/>
              </a:pPr>
              <a:r>
                <a:rPr b="0" i="0" lang="en-GB" sz="17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Fastest route on day 1: 1 hour and 49 minutes</a:t>
              </a:r>
              <a:endParaRPr b="0" i="0" sz="1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-171450" lvl="1" marL="171450" marR="0" rtl="0" algn="l">
                <a:lnSpc>
                  <a:spcPct val="100000"/>
                </a:lnSpc>
                <a:spcBef>
                  <a:spcPts val="340"/>
                </a:spcBef>
                <a:spcAft>
                  <a:spcPts val="0"/>
                </a:spcAft>
                <a:buClr>
                  <a:schemeClr val="dk1"/>
                </a:buClr>
                <a:buSzPts val="1700"/>
                <a:buFont typeface="Arial"/>
                <a:buChar char="•"/>
              </a:pPr>
              <a:r>
                <a:rPr b="0" i="0" lang="en-GB" sz="17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Portsmouth has a variety of ferry options to the Isle of Wight, with some of the fastest crossings available.</a:t>
              </a:r>
              <a:endParaRPr b="0" i="0" sz="1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-171450" lvl="1" marL="171450" marR="0" rtl="0" algn="l">
                <a:lnSpc>
                  <a:spcPct val="100000"/>
                </a:lnSpc>
                <a:spcBef>
                  <a:spcPts val="340"/>
                </a:spcBef>
                <a:spcAft>
                  <a:spcPts val="0"/>
                </a:spcAft>
                <a:buClr>
                  <a:schemeClr val="dk1"/>
                </a:buClr>
                <a:buSzPts val="1700"/>
                <a:buFont typeface="Arial"/>
                <a:buChar char="•"/>
              </a:pPr>
              <a:r>
                <a:rPr b="0" i="0" lang="en-GB" sz="17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Portsmouth is a vibrant city with plenty to see and do, including the historic Spinnaker Tower, the Charles Dickens Birthplace Museum, and the Historic Dockyard.</a:t>
              </a:r>
              <a:endParaRPr b="0" i="0" sz="1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-171450" lvl="1" marL="171450" marR="0" rtl="0" algn="l">
                <a:lnSpc>
                  <a:spcPct val="100000"/>
                </a:lnSpc>
                <a:spcBef>
                  <a:spcPts val="340"/>
                </a:spcBef>
                <a:spcAft>
                  <a:spcPts val="0"/>
                </a:spcAft>
                <a:buClr>
                  <a:schemeClr val="dk1"/>
                </a:buClr>
                <a:buSzPts val="1700"/>
                <a:buFont typeface="Arial"/>
                <a:buChar char="•"/>
              </a:pPr>
              <a:r>
                <a:rPr b="0" i="0" lang="en-GB" sz="17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Portsmouth has a wide range of accommodation options, from budget-friendly hostels to luxury hotels. There are also many restaurants, cafes, and pubs to choose from.</a:t>
              </a:r>
              <a:endParaRPr b="0" i="0" sz="1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5" name="Google Shape;165;p7"/>
            <p:cNvSpPr/>
            <p:nvPr/>
          </p:nvSpPr>
          <p:spPr>
            <a:xfrm>
              <a:off x="0" y="2498022"/>
              <a:ext cx="10515600" cy="540540"/>
            </a:xfrm>
            <a:prstGeom prst="roundRect">
              <a:avLst>
                <a:gd fmla="val 16667" name="adj"/>
              </a:avLst>
            </a:prstGeom>
            <a:solidFill>
              <a:srgbClr val="2B6FA2"/>
            </a:solidFill>
            <a:ln cap="flat" cmpd="sng" w="1905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6" name="Google Shape;166;p7"/>
            <p:cNvSpPr txBox="1"/>
            <p:nvPr/>
          </p:nvSpPr>
          <p:spPr>
            <a:xfrm>
              <a:off x="26387" y="2524409"/>
              <a:ext cx="10462826" cy="48776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83800" lIns="83800" spcFirstLastPara="1" rIns="83800" wrap="square" tIns="8380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200"/>
                <a:buFont typeface="Arial"/>
                <a:buNone/>
              </a:pPr>
              <a:r>
                <a:rPr lang="en-GB" sz="22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Cons:</a:t>
              </a:r>
              <a:endParaRPr sz="2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7" name="Google Shape;167;p7"/>
            <p:cNvSpPr/>
            <p:nvPr/>
          </p:nvSpPr>
          <p:spPr>
            <a:xfrm>
              <a:off x="0" y="3038562"/>
              <a:ext cx="10515600" cy="63756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8" name="Google Shape;168;p7"/>
            <p:cNvSpPr txBox="1"/>
            <p:nvPr/>
          </p:nvSpPr>
          <p:spPr>
            <a:xfrm>
              <a:off x="0" y="3038562"/>
              <a:ext cx="10515600" cy="63756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27925" lIns="333850" spcFirstLastPara="1" rIns="156450" wrap="square" tIns="27925">
              <a:noAutofit/>
            </a:bodyPr>
            <a:lstStyle/>
            <a:p>
              <a:pPr indent="-171450" lvl="1" marL="17145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700"/>
                <a:buFont typeface="Arial"/>
                <a:buChar char="•"/>
              </a:pPr>
              <a:r>
                <a:rPr b="0" i="0" lang="en-GB" sz="17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Most expensive route</a:t>
              </a:r>
              <a:endParaRPr b="0" i="0" sz="1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-171450" lvl="1" marL="171450" marR="0" rtl="0" algn="l">
                <a:lnSpc>
                  <a:spcPct val="100000"/>
                </a:lnSpc>
                <a:spcBef>
                  <a:spcPts val="340"/>
                </a:spcBef>
                <a:spcAft>
                  <a:spcPts val="0"/>
                </a:spcAft>
                <a:buClr>
                  <a:schemeClr val="dk1"/>
                </a:buClr>
                <a:buSzPts val="1700"/>
                <a:buFont typeface="Arial"/>
                <a:buChar char="•"/>
              </a:pPr>
              <a:r>
                <a:rPr b="0" i="0" lang="en-GB" sz="17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Can be crowded, especially during peak season</a:t>
              </a:r>
              <a:endParaRPr b="0" i="0" sz="1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9" name="Google Shape;169;p7"/>
            <p:cNvSpPr/>
            <p:nvPr/>
          </p:nvSpPr>
          <p:spPr>
            <a:xfrm>
              <a:off x="0" y="3676122"/>
              <a:ext cx="10515600" cy="540540"/>
            </a:xfrm>
            <a:prstGeom prst="roundRect">
              <a:avLst>
                <a:gd fmla="val 16667" name="adj"/>
              </a:avLst>
            </a:prstGeom>
            <a:solidFill>
              <a:srgbClr val="4CA62C"/>
            </a:solidFill>
            <a:ln cap="flat" cmpd="sng" w="1905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0" name="Google Shape;170;p7"/>
            <p:cNvSpPr txBox="1"/>
            <p:nvPr/>
          </p:nvSpPr>
          <p:spPr>
            <a:xfrm>
              <a:off x="26387" y="3702509"/>
              <a:ext cx="10462826" cy="48776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83800" lIns="83800" spcFirstLastPara="1" rIns="83800" wrap="square" tIns="8380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200"/>
                <a:buFont typeface="Arial"/>
                <a:buNone/>
              </a:pPr>
              <a:r>
                <a:rPr lang="en-GB" sz="22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Ferry time to the Isle of Wight 45 minutes but furthest from the final destination.</a:t>
              </a:r>
              <a:endParaRPr sz="2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8"/>
          <p:cNvSpPr/>
          <p:nvPr/>
        </p:nvSpPr>
        <p:spPr>
          <a:xfrm>
            <a:off x="-1" y="0"/>
            <a:ext cx="12188952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6" name="Google Shape;176;p8"/>
          <p:cNvSpPr txBox="1"/>
          <p:nvPr>
            <p:ph type="title"/>
          </p:nvPr>
        </p:nvSpPr>
        <p:spPr>
          <a:xfrm>
            <a:off x="838200" y="557188"/>
            <a:ext cx="10515600" cy="113349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Play"/>
              <a:buNone/>
            </a:pPr>
            <a:r>
              <a:rPr lang="en-GB" sz="4000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Route 2 - </a:t>
            </a:r>
            <a:r>
              <a:rPr lang="en-GB" sz="4000"/>
              <a:t>Farnham</a:t>
            </a:r>
            <a:r>
              <a:rPr lang="en-GB" sz="4000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 &gt; Winchester &gt; Southampton</a:t>
            </a:r>
            <a:endParaRPr/>
          </a:p>
        </p:txBody>
      </p:sp>
      <p:grpSp>
        <p:nvGrpSpPr>
          <p:cNvPr id="177" name="Google Shape;177;p8"/>
          <p:cNvGrpSpPr/>
          <p:nvPr/>
        </p:nvGrpSpPr>
        <p:grpSpPr>
          <a:xfrm>
            <a:off x="838200" y="1964681"/>
            <a:ext cx="10515600" cy="4080781"/>
            <a:chOff x="0" y="135881"/>
            <a:chExt cx="10515600" cy="4080781"/>
          </a:xfrm>
        </p:grpSpPr>
        <p:sp>
          <p:nvSpPr>
            <p:cNvPr id="178" name="Google Shape;178;p8"/>
            <p:cNvSpPr/>
            <p:nvPr/>
          </p:nvSpPr>
          <p:spPr>
            <a:xfrm>
              <a:off x="0" y="135881"/>
              <a:ext cx="10515600" cy="540540"/>
            </a:xfrm>
            <a:prstGeom prst="roundRect">
              <a:avLst>
                <a:gd fmla="val 16667" name="adj"/>
              </a:avLst>
            </a:prstGeom>
            <a:solidFill>
              <a:srgbClr val="A02891"/>
            </a:solidFill>
            <a:ln cap="flat" cmpd="sng" w="1905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9" name="Google Shape;179;p8"/>
            <p:cNvSpPr txBox="1"/>
            <p:nvPr/>
          </p:nvSpPr>
          <p:spPr>
            <a:xfrm>
              <a:off x="26387" y="162268"/>
              <a:ext cx="10462826" cy="48776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83800" lIns="83800" spcFirstLastPara="1" rIns="83800" wrap="square" tIns="8380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200"/>
                <a:buFont typeface="Arial"/>
                <a:buNone/>
              </a:pPr>
              <a:r>
                <a:rPr lang="en-GB" sz="22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Pros:</a:t>
              </a:r>
              <a:endParaRPr sz="2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0" name="Google Shape;180;p8"/>
            <p:cNvSpPr/>
            <p:nvPr/>
          </p:nvSpPr>
          <p:spPr>
            <a:xfrm>
              <a:off x="0" y="676421"/>
              <a:ext cx="10515600" cy="209484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1" name="Google Shape;181;p8"/>
            <p:cNvSpPr txBox="1"/>
            <p:nvPr/>
          </p:nvSpPr>
          <p:spPr>
            <a:xfrm>
              <a:off x="0" y="676421"/>
              <a:ext cx="10515600" cy="209484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27925" lIns="333850" spcFirstLastPara="1" rIns="156450" wrap="square" tIns="27925">
              <a:noAutofit/>
            </a:bodyPr>
            <a:lstStyle/>
            <a:p>
              <a:pPr indent="-171450" lvl="1" marL="17145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700"/>
                <a:buFont typeface="Arial"/>
                <a:buChar char="•"/>
              </a:pPr>
              <a:r>
                <a:rPr b="0" i="0" lang="en-GB" sz="17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Second-fastest route on day 1: 1 hour and 34 minutes</a:t>
              </a:r>
              <a:br>
                <a:rPr b="0" i="0" lang="en-GB" sz="17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</a:br>
              <a:r>
                <a:rPr b="0" i="0" lang="en-GB" sz="17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Southampton has a variety of ferry options to the Isle of Wight, with some of the most frequent crossings available.</a:t>
              </a:r>
              <a:br>
                <a:rPr b="0" i="0" lang="en-GB" sz="17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</a:br>
              <a:r>
                <a:rPr b="0" i="0" lang="en-GB" sz="17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Southampton is a major port city with a rich history, and is home to many attractions, such as the Southampton Maritime Museum, the Mayflower Theatre, and the SeaCity Museum.</a:t>
              </a:r>
              <a:endParaRPr b="0" i="0" sz="1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-171450" lvl="1" marL="171450" marR="0" rtl="0" algn="l">
                <a:lnSpc>
                  <a:spcPct val="100000"/>
                </a:lnSpc>
                <a:spcBef>
                  <a:spcPts val="340"/>
                </a:spcBef>
                <a:spcAft>
                  <a:spcPts val="0"/>
                </a:spcAft>
                <a:buClr>
                  <a:schemeClr val="dk1"/>
                </a:buClr>
                <a:buSzPts val="1700"/>
                <a:buFont typeface="Arial"/>
                <a:buChar char="•"/>
              </a:pPr>
              <a:r>
                <a:rPr b="0" i="0" lang="en-GB" sz="17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Southampton has a wide range of accommodation options, from budget-friendly hostels to luxury hotels. There are also many restaurants, cafes, and pubs to choose from.</a:t>
              </a:r>
              <a:endParaRPr b="0" i="0" sz="1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2" name="Google Shape;182;p8"/>
            <p:cNvSpPr/>
            <p:nvPr/>
          </p:nvSpPr>
          <p:spPr>
            <a:xfrm>
              <a:off x="0" y="2771262"/>
              <a:ext cx="10515600" cy="540540"/>
            </a:xfrm>
            <a:prstGeom prst="roundRect">
              <a:avLst>
                <a:gd fmla="val 16667" name="adj"/>
              </a:avLst>
            </a:prstGeom>
            <a:solidFill>
              <a:srgbClr val="2B6FA2"/>
            </a:solidFill>
            <a:ln cap="flat" cmpd="sng" w="1905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3" name="Google Shape;183;p8"/>
            <p:cNvSpPr txBox="1"/>
            <p:nvPr/>
          </p:nvSpPr>
          <p:spPr>
            <a:xfrm>
              <a:off x="26387" y="2797649"/>
              <a:ext cx="10462826" cy="48776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83800" lIns="83800" spcFirstLastPara="1" rIns="83800" wrap="square" tIns="8380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200"/>
                <a:buFont typeface="Arial"/>
                <a:buNone/>
              </a:pPr>
              <a:r>
                <a:rPr lang="en-GB" sz="22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Cons:</a:t>
              </a:r>
              <a:endParaRPr sz="2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4" name="Google Shape;184;p8"/>
            <p:cNvSpPr/>
            <p:nvPr/>
          </p:nvSpPr>
          <p:spPr>
            <a:xfrm>
              <a:off x="0" y="3311802"/>
              <a:ext cx="10515600" cy="36432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5" name="Google Shape;185;p8"/>
            <p:cNvSpPr txBox="1"/>
            <p:nvPr/>
          </p:nvSpPr>
          <p:spPr>
            <a:xfrm>
              <a:off x="0" y="3311802"/>
              <a:ext cx="10515600" cy="36432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27925" lIns="333850" spcFirstLastPara="1" rIns="156450" wrap="square" tIns="27925">
              <a:noAutofit/>
            </a:bodyPr>
            <a:lstStyle/>
            <a:p>
              <a:pPr indent="-171450" lvl="1" marL="17145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700"/>
                <a:buFont typeface="Arial"/>
                <a:buChar char="•"/>
              </a:pPr>
              <a:r>
                <a:rPr b="0" i="0" lang="en-GB" sz="17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Can be crowded, especially during peak season</a:t>
              </a:r>
              <a:endParaRPr b="0" i="0" sz="1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6" name="Google Shape;186;p8"/>
            <p:cNvSpPr/>
            <p:nvPr/>
          </p:nvSpPr>
          <p:spPr>
            <a:xfrm>
              <a:off x="0" y="3676122"/>
              <a:ext cx="10515600" cy="540540"/>
            </a:xfrm>
            <a:prstGeom prst="roundRect">
              <a:avLst>
                <a:gd fmla="val 16667" name="adj"/>
              </a:avLst>
            </a:prstGeom>
            <a:solidFill>
              <a:srgbClr val="4CA62C"/>
            </a:solidFill>
            <a:ln cap="flat" cmpd="sng" w="1905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7" name="Google Shape;187;p8"/>
            <p:cNvSpPr txBox="1"/>
            <p:nvPr/>
          </p:nvSpPr>
          <p:spPr>
            <a:xfrm>
              <a:off x="26387" y="3702509"/>
              <a:ext cx="10462800" cy="487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83800" lIns="83800" spcFirstLastPara="1" rIns="83800" wrap="square" tIns="8380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200"/>
                <a:buFont typeface="Arial"/>
                <a:buNone/>
              </a:pPr>
              <a:r>
                <a:rPr lang="en-GB" sz="22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Ferry time to the Isle of Wight 60 minutes and second closest to the final destination.</a:t>
              </a:r>
              <a:endParaRPr sz="2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9"/>
          <p:cNvSpPr/>
          <p:nvPr/>
        </p:nvSpPr>
        <p:spPr>
          <a:xfrm>
            <a:off x="-1" y="0"/>
            <a:ext cx="12188952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3" name="Google Shape;193;p9"/>
          <p:cNvSpPr txBox="1"/>
          <p:nvPr>
            <p:ph type="title"/>
          </p:nvPr>
        </p:nvSpPr>
        <p:spPr>
          <a:xfrm>
            <a:off x="838200" y="557188"/>
            <a:ext cx="10515600" cy="113349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Play"/>
              <a:buNone/>
            </a:pPr>
            <a:r>
              <a:rPr lang="en-GB" sz="4000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Route 3 - </a:t>
            </a:r>
            <a:r>
              <a:rPr lang="en-GB" sz="4000"/>
              <a:t>Farnham</a:t>
            </a:r>
            <a:r>
              <a:rPr lang="en-GB" sz="4000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 &gt; Winchester &gt; Lymington</a:t>
            </a:r>
            <a:endParaRPr sz="4000">
              <a:solidFill>
                <a:schemeClr val="dk1"/>
              </a:solidFill>
              <a:latin typeface="Play"/>
              <a:ea typeface="Play"/>
              <a:cs typeface="Play"/>
              <a:sym typeface="Play"/>
            </a:endParaRPr>
          </a:p>
        </p:txBody>
      </p:sp>
      <p:grpSp>
        <p:nvGrpSpPr>
          <p:cNvPr id="194" name="Google Shape;194;p9"/>
          <p:cNvGrpSpPr/>
          <p:nvPr/>
        </p:nvGrpSpPr>
        <p:grpSpPr>
          <a:xfrm>
            <a:off x="838200" y="1865985"/>
            <a:ext cx="10515600" cy="4278173"/>
            <a:chOff x="0" y="37185"/>
            <a:chExt cx="10515600" cy="4278173"/>
          </a:xfrm>
        </p:grpSpPr>
        <p:sp>
          <p:nvSpPr>
            <p:cNvPr id="195" name="Google Shape;195;p9"/>
            <p:cNvSpPr/>
            <p:nvPr/>
          </p:nvSpPr>
          <p:spPr>
            <a:xfrm>
              <a:off x="0" y="37185"/>
              <a:ext cx="10515600" cy="565110"/>
            </a:xfrm>
            <a:prstGeom prst="roundRect">
              <a:avLst>
                <a:gd fmla="val 16667" name="adj"/>
              </a:avLst>
            </a:prstGeom>
            <a:solidFill>
              <a:srgbClr val="A02891"/>
            </a:solidFill>
            <a:ln cap="flat" cmpd="sng" w="1905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6" name="Google Shape;196;p9"/>
            <p:cNvSpPr txBox="1"/>
            <p:nvPr/>
          </p:nvSpPr>
          <p:spPr>
            <a:xfrm>
              <a:off x="27586" y="64771"/>
              <a:ext cx="10460428" cy="50993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87625" lIns="87625" spcFirstLastPara="1" rIns="87625" wrap="square" tIns="87625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300"/>
                <a:buFont typeface="Arial"/>
                <a:buNone/>
              </a:pPr>
              <a:r>
                <a:rPr lang="en-GB" sz="23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Pros:</a:t>
              </a:r>
              <a:endParaRPr sz="23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7" name="Google Shape;197;p9"/>
            <p:cNvSpPr/>
            <p:nvPr/>
          </p:nvSpPr>
          <p:spPr>
            <a:xfrm>
              <a:off x="0" y="602295"/>
              <a:ext cx="10515600" cy="190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8" name="Google Shape;198;p9"/>
            <p:cNvSpPr txBox="1"/>
            <p:nvPr/>
          </p:nvSpPr>
          <p:spPr>
            <a:xfrm>
              <a:off x="0" y="602295"/>
              <a:ext cx="10515600" cy="190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29200" lIns="333850" spcFirstLastPara="1" rIns="163575" wrap="square" tIns="29200">
              <a:noAutofit/>
            </a:bodyPr>
            <a:lstStyle/>
            <a:p>
              <a:pPr indent="-171450" lvl="1" marL="17145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Char char="•"/>
              </a:pPr>
              <a:r>
                <a:rPr b="0" i="0" lang="en-GB" sz="18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Most scenic route</a:t>
              </a:r>
              <a:br>
                <a:rPr b="0" i="0" lang="en-GB" sz="18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</a:br>
              <a:r>
                <a:rPr b="0" i="0" lang="en-GB" sz="18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Lymington is a charming market town with a historic harbour and a variety of shops and restaurants.</a:t>
              </a:r>
              <a:br>
                <a:rPr b="0" i="0" lang="en-GB" sz="18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</a:br>
              <a:r>
                <a:rPr b="0" i="0" lang="en-GB" sz="18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Ferry crossings from Lymington to the Isle of Wight are often less crowded than those from Portsmouth or Southampton.</a:t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-171450" lvl="1" marL="171450" marR="0" rtl="0" algn="l">
                <a:lnSpc>
                  <a:spcPct val="100000"/>
                </a:lnSpc>
                <a:spcBef>
                  <a:spcPts val="36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Char char="•"/>
              </a:pPr>
              <a:r>
                <a:rPr b="0" i="0" lang="en-GB" sz="18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Lymington has a range of accommodation options, from budget-friendly guesthouses to luxury hotels. There are also many restaurants, cafes, and pubs to choose from.</a:t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9" name="Google Shape;199;p9"/>
            <p:cNvSpPr/>
            <p:nvPr/>
          </p:nvSpPr>
          <p:spPr>
            <a:xfrm>
              <a:off x="0" y="2506695"/>
              <a:ext cx="10515600" cy="565110"/>
            </a:xfrm>
            <a:prstGeom prst="roundRect">
              <a:avLst>
                <a:gd fmla="val 16667" name="adj"/>
              </a:avLst>
            </a:prstGeom>
            <a:solidFill>
              <a:srgbClr val="2B6FA2"/>
            </a:solidFill>
            <a:ln cap="flat" cmpd="sng" w="1905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0" name="Google Shape;200;p9"/>
            <p:cNvSpPr txBox="1"/>
            <p:nvPr/>
          </p:nvSpPr>
          <p:spPr>
            <a:xfrm>
              <a:off x="27586" y="2534281"/>
              <a:ext cx="10460428" cy="50993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87625" lIns="87625" spcFirstLastPara="1" rIns="87625" wrap="square" tIns="87625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300"/>
                <a:buFont typeface="Arial"/>
                <a:buNone/>
              </a:pPr>
              <a:r>
                <a:rPr lang="en-GB" sz="23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Cons:</a:t>
              </a:r>
              <a:endParaRPr sz="23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1" name="Google Shape;201;p9"/>
            <p:cNvSpPr/>
            <p:nvPr/>
          </p:nvSpPr>
          <p:spPr>
            <a:xfrm>
              <a:off x="0" y="3071805"/>
              <a:ext cx="10515600" cy="67844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2" name="Google Shape;202;p9"/>
            <p:cNvSpPr txBox="1"/>
            <p:nvPr/>
          </p:nvSpPr>
          <p:spPr>
            <a:xfrm>
              <a:off x="0" y="3071805"/>
              <a:ext cx="10515600" cy="67844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29200" lIns="333850" spcFirstLastPara="1" rIns="163575" wrap="square" tIns="29200">
              <a:noAutofit/>
            </a:bodyPr>
            <a:lstStyle/>
            <a:p>
              <a:pPr indent="-171450" lvl="1" marL="17145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Char char="•"/>
              </a:pPr>
              <a:r>
                <a:rPr b="0" i="0" lang="en-GB" sz="18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Longest route: 1 hour and 57 minutes</a:t>
              </a:r>
              <a:br>
                <a:rPr b="0" i="0" lang="en-GB" sz="18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</a:br>
              <a:r>
                <a:rPr b="0" i="0" lang="en-GB" sz="18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Fewer ferry options from Lymington to the Isle of Wight compared to Portsmouth or Southampton.</a:t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3" name="Google Shape;203;p9"/>
            <p:cNvSpPr/>
            <p:nvPr/>
          </p:nvSpPr>
          <p:spPr>
            <a:xfrm>
              <a:off x="0" y="3750248"/>
              <a:ext cx="10515600" cy="565110"/>
            </a:xfrm>
            <a:prstGeom prst="roundRect">
              <a:avLst>
                <a:gd fmla="val 16667" name="adj"/>
              </a:avLst>
            </a:prstGeom>
            <a:solidFill>
              <a:srgbClr val="4CA62C"/>
            </a:solidFill>
            <a:ln cap="flat" cmpd="sng" w="1905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4" name="Google Shape;204;p9"/>
            <p:cNvSpPr txBox="1"/>
            <p:nvPr/>
          </p:nvSpPr>
          <p:spPr>
            <a:xfrm>
              <a:off x="27586" y="3777834"/>
              <a:ext cx="10460428" cy="50993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87625" lIns="87625" spcFirstLastPara="1" rIns="87625" wrap="square" tIns="87625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300"/>
                <a:buFont typeface="Arial"/>
                <a:buNone/>
              </a:pPr>
              <a:r>
                <a:rPr lang="en-GB" sz="23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Ferry time to the Isle of Wight 40 minutes and closest to the final destination.</a:t>
              </a:r>
              <a:endParaRPr sz="23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10"/>
          <p:cNvSpPr/>
          <p:nvPr/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0" name="Google Shape;210;p10"/>
          <p:cNvSpPr/>
          <p:nvPr/>
        </p:nvSpPr>
        <p:spPr>
          <a:xfrm>
            <a:off x="0" y="-9427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1" name="Google Shape;211;p10"/>
          <p:cNvSpPr/>
          <p:nvPr/>
        </p:nvSpPr>
        <p:spPr>
          <a:xfrm>
            <a:off x="2769476" y="220196"/>
            <a:ext cx="9422524" cy="6637806"/>
          </a:xfrm>
          <a:custGeom>
            <a:rect b="b" l="l" r="r" t="t"/>
            <a:pathLst>
              <a:path extrusionOk="0" h="5770597" w="8191500">
                <a:moveTo>
                  <a:pt x="4929467" y="0"/>
                </a:moveTo>
                <a:cubicBezTo>
                  <a:pt x="6120547" y="0"/>
                  <a:pt x="7212963" y="419755"/>
                  <a:pt x="8065066" y="1118513"/>
                </a:cubicBezTo>
                <a:lnTo>
                  <a:pt x="8191500" y="1227339"/>
                </a:lnTo>
                <a:lnTo>
                  <a:pt x="8191500" y="5770597"/>
                </a:lnTo>
                <a:lnTo>
                  <a:pt x="79523" y="5770597"/>
                </a:lnTo>
                <a:lnTo>
                  <a:pt x="56799" y="5644158"/>
                </a:lnTo>
                <a:cubicBezTo>
                  <a:pt x="19398" y="5400934"/>
                  <a:pt x="0" y="5151822"/>
                  <a:pt x="0" y="4898209"/>
                </a:cubicBezTo>
                <a:cubicBezTo>
                  <a:pt x="0" y="2193003"/>
                  <a:pt x="2206998" y="0"/>
                  <a:pt x="4929467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2" name="Google Shape;212;p10"/>
          <p:cNvSpPr/>
          <p:nvPr/>
        </p:nvSpPr>
        <p:spPr>
          <a:xfrm>
            <a:off x="1758029" y="3334786"/>
            <a:ext cx="1942241" cy="1889551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3" name="Google Shape;213;p10"/>
          <p:cNvSpPr/>
          <p:nvPr/>
        </p:nvSpPr>
        <p:spPr>
          <a:xfrm rot="-3079828">
            <a:off x="1474479" y="1096414"/>
            <a:ext cx="2987899" cy="2987899"/>
          </a:xfrm>
          <a:prstGeom prst="arc">
            <a:avLst>
              <a:gd fmla="val 14455503" name="adj1"/>
              <a:gd fmla="val 227775" name="adj2"/>
            </a:avLst>
          </a:prstGeom>
          <a:noFill/>
          <a:ln cap="rnd" cmpd="sng" w="127000">
            <a:solidFill>
              <a:schemeClr val="accent4"/>
            </a:solidFill>
            <a:prstDash val="dash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4" name="Google Shape;214;p10"/>
          <p:cNvSpPr txBox="1"/>
          <p:nvPr>
            <p:ph type="title"/>
          </p:nvPr>
        </p:nvSpPr>
        <p:spPr>
          <a:xfrm>
            <a:off x="4038600" y="1939159"/>
            <a:ext cx="7644627" cy="275108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Play"/>
              <a:buNone/>
            </a:pPr>
            <a:r>
              <a:rPr lang="en-GB" sz="2900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You have 20 minutes to decide and plan your route. Your may attempt to book your accommodation on route via your </a:t>
            </a:r>
            <a:r>
              <a:rPr lang="en-GB" sz="2900"/>
              <a:t>mobile </a:t>
            </a:r>
            <a:r>
              <a:rPr lang="en-GB" sz="2900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phone.</a:t>
            </a:r>
            <a:br>
              <a:rPr lang="en-GB" sz="2900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</a:br>
            <a:br>
              <a:rPr lang="en-GB" sz="2900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</a:br>
            <a:r>
              <a:rPr lang="en-GB" sz="2900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Good luck and we will see you at the Needles.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2025-01-07T10:54:18Z</dcterms:created>
  <dc:creator>Russell, Andy</dc:creator>
</cp:coreProperties>
</file>